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37"/>
  </p:notesMasterIdLst>
  <p:sldIdLst>
    <p:sldId id="421" r:id="rId6"/>
    <p:sldId id="434" r:id="rId7"/>
    <p:sldId id="435" r:id="rId8"/>
    <p:sldId id="436" r:id="rId9"/>
    <p:sldId id="439" r:id="rId10"/>
    <p:sldId id="437" r:id="rId11"/>
    <p:sldId id="456" r:id="rId12"/>
    <p:sldId id="445" r:id="rId13"/>
    <p:sldId id="448" r:id="rId14"/>
    <p:sldId id="440" r:id="rId15"/>
    <p:sldId id="449" r:id="rId16"/>
    <p:sldId id="450" r:id="rId17"/>
    <p:sldId id="452" r:id="rId18"/>
    <p:sldId id="451" r:id="rId19"/>
    <p:sldId id="453" r:id="rId20"/>
    <p:sldId id="454" r:id="rId21"/>
    <p:sldId id="455" r:id="rId22"/>
    <p:sldId id="446" r:id="rId23"/>
    <p:sldId id="447" r:id="rId24"/>
    <p:sldId id="457" r:id="rId25"/>
    <p:sldId id="458" r:id="rId26"/>
    <p:sldId id="459" r:id="rId27"/>
    <p:sldId id="460" r:id="rId28"/>
    <p:sldId id="461" r:id="rId29"/>
    <p:sldId id="441" r:id="rId30"/>
    <p:sldId id="442" r:id="rId31"/>
    <p:sldId id="462" r:id="rId32"/>
    <p:sldId id="463" r:id="rId33"/>
    <p:sldId id="464" r:id="rId34"/>
    <p:sldId id="465" r:id="rId35"/>
    <p:sldId id="410" r:id="rId3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  <p:embeddedFont>
      <p:font typeface="MicrogrammaDBolExt" panose="020B0604020202020204" charset="-52"/>
      <p:regular r:id="rId43"/>
    </p:embeddedFont>
    <p:embeddedFont>
      <p:font typeface="MicrogrammaDMedExt" panose="020B0604020202020204" charset="-52"/>
      <p:regular r:id="rId44"/>
    </p:embeddedFont>
    <p:embeddedFont>
      <p:font typeface="Swis721LtEU" panose="020B0604020202020204" charset="0"/>
      <p:regular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919"/>
    <a:srgbClr val="227EAE"/>
    <a:srgbClr val="4D7DAB"/>
    <a:srgbClr val="CCFF66"/>
    <a:srgbClr val="A2C614"/>
    <a:srgbClr val="FDC300"/>
    <a:srgbClr val="3366FF"/>
    <a:srgbClr val="00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Styl pośredni 1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27F97BB-C833-4FB7-BDE5-3F7075034690}" styleName="Styl z motywem 2 — Ak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 z motywem 2 — Ak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Styl ciemny 1 — Ak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2940" autoAdjust="0"/>
  </p:normalViewPr>
  <p:slideViewPr>
    <p:cSldViewPr>
      <p:cViewPr varScale="1">
        <p:scale>
          <a:sx n="100" d="100"/>
          <a:sy n="100" d="100"/>
        </p:scale>
        <p:origin x="1114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48" y="64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7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5350F-A868-4A69-B9E8-79A783C32B43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2E9A2-A3B1-404F-955F-9CA352FF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2E9A2-A3B1-404F-955F-9CA352FFB0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2E9A2-A3B1-404F-955F-9CA352FFB0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71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2E9A2-A3B1-404F-955F-9CA352FFB0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43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2E9A2-A3B1-404F-955F-9CA352FFB0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82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2E9A2-A3B1-404F-955F-9CA352FFB0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77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2057400"/>
            <a:ext cx="5255134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800" b="1" baseline="0">
                <a:solidFill>
                  <a:schemeClr val="tx2"/>
                </a:solidFill>
                <a:latin typeface="Swis721LtEU"/>
                <a:ea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7" name="Title 1"/>
          <p:cNvSpPr>
            <a:spLocks noGrp="1"/>
          </p:cNvSpPr>
          <p:nvPr>
            <p:ph type="ctrTitle" hasCustomPrompt="1"/>
          </p:nvPr>
        </p:nvSpPr>
        <p:spPr>
          <a:xfrm>
            <a:off x="340808" y="1452086"/>
            <a:ext cx="5255134" cy="492443"/>
          </a:xfrm>
          <a:prstGeom prst="rect">
            <a:avLst/>
          </a:prstGeom>
        </p:spPr>
        <p:txBody>
          <a:bodyPr wrap="square" tIns="0" bIns="0" anchor="t" anchorCtr="0">
            <a:spAutoFit/>
          </a:bodyPr>
          <a:lstStyle>
            <a:lvl1pPr algn="l">
              <a:defRPr sz="3200" b="1" cap="none" normalizeH="0" baseline="0">
                <a:solidFill>
                  <a:srgbClr val="4D7DAB"/>
                </a:solidFill>
                <a:latin typeface="MicrogrammaDMedExt" panose="01010607030501060204" pitchFamily="2" charset="0"/>
                <a:ea typeface="MicrogrammaDMedExt" panose="01010607030501060204" pitchFamily="2" charset="0"/>
                <a:cs typeface="Arial" pitchFamily="34" charset="0"/>
              </a:defRPr>
            </a:lvl1pPr>
          </a:lstStyle>
          <a:p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6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3767504"/>
            <a:ext cx="2279210" cy="75705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4D7DAB"/>
                </a:solidFill>
                <a:latin typeface="Swis721LtEU"/>
                <a:ea typeface="Swis721LtEU"/>
              </a:defRPr>
            </a:lvl1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70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776097" y="3732053"/>
            <a:ext cx="846138" cy="8461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62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/>
      <p:bldP spid="6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072039"/>
            <a:ext cx="678180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400" b="1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590550"/>
            <a:ext cx="6781800" cy="492443"/>
          </a:xfrm>
          <a:prstGeom prst="rect">
            <a:avLst/>
          </a:prstGeom>
        </p:spPr>
        <p:txBody>
          <a:bodyPr wrap="square" tIns="0" bIns="0" anchor="t" anchorCtr="0">
            <a:spAutoFit/>
          </a:bodyPr>
          <a:lstStyle>
            <a:lvl1pPr algn="l">
              <a:defRPr sz="3200" b="1" cap="none" normalizeH="0" baseline="0">
                <a:solidFill>
                  <a:schemeClr val="tx1"/>
                </a:solidFill>
                <a:latin typeface="MicrogrammaDMedExt" panose="01010607030501060204" pitchFamily="2" charset="0"/>
                <a:ea typeface="MicrogrammaDMedExt" panose="01010607030501060204" pitchFamily="2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5221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072039"/>
            <a:ext cx="678180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400" b="1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590550"/>
            <a:ext cx="6781800" cy="492443"/>
          </a:xfrm>
          <a:prstGeom prst="rect">
            <a:avLst/>
          </a:prstGeom>
        </p:spPr>
        <p:txBody>
          <a:bodyPr wrap="square" tIns="0" bIns="0" anchor="t" anchorCtr="0">
            <a:spAutoFit/>
          </a:bodyPr>
          <a:lstStyle>
            <a:lvl1pPr algn="l">
              <a:defRPr sz="3200" b="1" cap="none" normalizeH="0" baseline="0">
                <a:solidFill>
                  <a:schemeClr val="tx1"/>
                </a:solidFill>
                <a:latin typeface="MicrogrammaDMedExt" panose="01010607030501060204" pitchFamily="2" charset="0"/>
                <a:ea typeface="MicrogrammaDMedExt" panose="01010607030501060204" pitchFamily="2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4175" y="1581150"/>
            <a:ext cx="10972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563687" y="1581150"/>
            <a:ext cx="10972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743200" y="1581150"/>
            <a:ext cx="10972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81000" y="2571750"/>
            <a:ext cx="10972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62100" y="2571750"/>
            <a:ext cx="10972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2743200" y="2571750"/>
            <a:ext cx="10972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384175" y="3562350"/>
            <a:ext cx="10972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1563687" y="3562350"/>
            <a:ext cx="10972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2743200" y="3562350"/>
            <a:ext cx="10972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1581150"/>
            <a:ext cx="4151704" cy="289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  <a:latin typeface="Swis721LtEU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890247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072039"/>
            <a:ext cx="678180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400" b="1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590550"/>
            <a:ext cx="6781800" cy="492443"/>
          </a:xfrm>
          <a:prstGeom prst="rect">
            <a:avLst/>
          </a:prstGeom>
        </p:spPr>
        <p:txBody>
          <a:bodyPr wrap="square" tIns="0" bIns="0" anchor="t" anchorCtr="0">
            <a:spAutoFit/>
          </a:bodyPr>
          <a:lstStyle>
            <a:lvl1pPr algn="l">
              <a:defRPr sz="3200" b="1" cap="none" normalizeH="0" baseline="0">
                <a:solidFill>
                  <a:schemeClr val="tx1"/>
                </a:solidFill>
                <a:latin typeface="MicrogrammaDMedExt" panose="01010607030501060204" pitchFamily="2" charset="0"/>
                <a:ea typeface="MicrogrammaDMedExt" panose="01010607030501060204" pitchFamily="2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6553200" y="1694674"/>
            <a:ext cx="1981200" cy="24772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defRPr sz="1100">
                <a:solidFill>
                  <a:schemeClr val="tx1">
                    <a:lumMod val="95000"/>
                    <a:lumOff val="5000"/>
                  </a:schemeClr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997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072039"/>
            <a:ext cx="678180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400" b="1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590550"/>
            <a:ext cx="6781800" cy="492443"/>
          </a:xfrm>
          <a:prstGeom prst="rect">
            <a:avLst/>
          </a:prstGeom>
        </p:spPr>
        <p:txBody>
          <a:bodyPr wrap="square" tIns="0" bIns="0" anchor="t" anchorCtr="0">
            <a:spAutoFit/>
          </a:bodyPr>
          <a:lstStyle>
            <a:lvl1pPr algn="l">
              <a:defRPr sz="3200" b="1" cap="none" normalizeH="0" baseline="0">
                <a:solidFill>
                  <a:schemeClr val="tx1"/>
                </a:solidFill>
                <a:latin typeface="MicrogrammaDMedExt" panose="01010607030501060204" pitchFamily="2" charset="0"/>
                <a:ea typeface="MicrogrammaDMedExt" panose="01010607030501060204" pitchFamily="2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463420" y="3790950"/>
            <a:ext cx="8229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Swis721LtEU"/>
              </a:defRPr>
            </a:lvl1pPr>
          </a:lstStyle>
          <a:p>
            <a:pPr lvl="0"/>
            <a:r>
              <a:rPr lang="en-US" dirty="0"/>
              <a:t>Edit Text In Here</a:t>
            </a:r>
          </a:p>
        </p:txBody>
      </p:sp>
      <p:sp>
        <p:nvSpPr>
          <p:cNvPr id="7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>
            <a:off x="-9525" y="1457325"/>
            <a:ext cx="9166225" cy="2257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Insert Picture In Here</a:t>
            </a:r>
          </a:p>
        </p:txBody>
      </p:sp>
    </p:spTree>
    <p:extLst>
      <p:ext uri="{BB962C8B-B14F-4D97-AF65-F5344CB8AC3E}">
        <p14:creationId xmlns:p14="http://schemas.microsoft.com/office/powerpoint/2010/main" val="2149574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38150" y="1466074"/>
            <a:ext cx="2095500" cy="1320362"/>
          </a:xfrm>
          <a:prstGeom prst="rect">
            <a:avLst/>
          </a:prstGeom>
          <a:ln w="28575"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4953000" y="1430976"/>
            <a:ext cx="3733800" cy="140669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3200" b="0" baseline="0">
                <a:solidFill>
                  <a:schemeClr val="tx2"/>
                </a:solidFill>
                <a:latin typeface="MicrogrammaDMedExt" panose="01010607030501060204" pitchFamily="2" charset="0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4953000" y="3174051"/>
            <a:ext cx="3733800" cy="140669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3200" b="0" baseline="0">
                <a:solidFill>
                  <a:schemeClr val="tx2"/>
                </a:solidFill>
                <a:latin typeface="MicrogrammaDMedExt" panose="01010607030501060204" pitchFamily="2" charset="0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438150" y="3218674"/>
            <a:ext cx="2095500" cy="1320362"/>
          </a:xfrm>
          <a:prstGeom prst="rect">
            <a:avLst/>
          </a:prstGeom>
          <a:ln w="28575"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2743200" y="1466074"/>
            <a:ext cx="2095500" cy="1320362"/>
          </a:xfrm>
          <a:prstGeom prst="rect">
            <a:avLst/>
          </a:prstGeom>
          <a:ln w="28575"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2743200" y="3218674"/>
            <a:ext cx="2095500" cy="1320362"/>
          </a:xfrm>
          <a:prstGeom prst="rect">
            <a:avLst/>
          </a:prstGeom>
          <a:ln w="28575"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072039"/>
            <a:ext cx="678180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400" b="1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590550"/>
            <a:ext cx="6781800" cy="492443"/>
          </a:xfrm>
          <a:prstGeom prst="rect">
            <a:avLst/>
          </a:prstGeom>
        </p:spPr>
        <p:txBody>
          <a:bodyPr wrap="square" tIns="0" bIns="0" anchor="t" anchorCtr="0">
            <a:spAutoFit/>
          </a:bodyPr>
          <a:lstStyle>
            <a:lvl1pPr algn="l">
              <a:defRPr sz="3200" b="1" cap="none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grammaDMedExt" panose="01010607030501060204" pitchFamily="2" charset="0"/>
                <a:ea typeface="MicrogrammaDMedExt" panose="01010607030501060204" pitchFamily="2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441325" y="1466850"/>
            <a:ext cx="45719" cy="1316736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00" b="0" baseline="0">
                <a:solidFill>
                  <a:schemeClr val="tx2"/>
                </a:solidFill>
                <a:latin typeface="+mj-lt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441325" y="3221928"/>
            <a:ext cx="45719" cy="1316736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00" b="0" baseline="0">
                <a:solidFill>
                  <a:schemeClr val="tx2"/>
                </a:solidFill>
                <a:latin typeface="+mj-lt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2745583" y="1466855"/>
            <a:ext cx="45719" cy="1316736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00" b="0" baseline="0">
                <a:solidFill>
                  <a:schemeClr val="tx2"/>
                </a:solidFill>
                <a:latin typeface="+mj-lt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2745583" y="3221933"/>
            <a:ext cx="45719" cy="1316736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00" b="0" baseline="0">
                <a:solidFill>
                  <a:schemeClr val="tx2"/>
                </a:solidFill>
                <a:latin typeface="+mj-lt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3524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2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072039"/>
            <a:ext cx="678180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400" b="1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590550"/>
            <a:ext cx="6781800" cy="492443"/>
          </a:xfrm>
          <a:prstGeom prst="rect">
            <a:avLst/>
          </a:prstGeom>
        </p:spPr>
        <p:txBody>
          <a:bodyPr wrap="square" tIns="0" bIns="0" anchor="t" anchorCtr="0">
            <a:spAutoFit/>
          </a:bodyPr>
          <a:lstStyle>
            <a:lvl1pPr algn="l">
              <a:defRPr sz="3200" b="1" cap="none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grammaDMedExt" panose="01010607030501060204" pitchFamily="2" charset="0"/>
                <a:ea typeface="MicrogrammaDMedExt" panose="01010607030501060204" pitchFamily="2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1466074"/>
            <a:ext cx="3276600" cy="1320362"/>
          </a:xfrm>
          <a:prstGeom prst="rect">
            <a:avLst/>
          </a:prstGeom>
          <a:ln w="28575">
            <a:noFill/>
          </a:ln>
        </p:spPr>
        <p:txBody>
          <a:bodyPr>
            <a:normAutofit/>
          </a:bodyPr>
          <a:lstStyle>
            <a:lvl1pPr marL="0" indent="0">
              <a:buNone/>
              <a:defRPr sz="1400">
                <a:latin typeface="Swis721LtEU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705600" y="1466074"/>
            <a:ext cx="2095500" cy="1320362"/>
          </a:xfrm>
          <a:prstGeom prst="rect">
            <a:avLst/>
          </a:prstGeom>
          <a:ln w="28575">
            <a:noFill/>
          </a:ln>
        </p:spPr>
        <p:txBody>
          <a:bodyPr>
            <a:normAutofit/>
          </a:bodyPr>
          <a:lstStyle>
            <a:lvl1pPr marL="0" indent="0">
              <a:buNone/>
              <a:defRPr sz="1400">
                <a:latin typeface="Swis721LtEU"/>
              </a:defRPr>
            </a:lvl1pPr>
          </a:lstStyle>
          <a:p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352800" y="1430976"/>
            <a:ext cx="3238501" cy="14066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3200" b="0" baseline="0">
                <a:solidFill>
                  <a:schemeClr val="tx2"/>
                </a:solidFill>
                <a:latin typeface="MicrogrammaDMedExt" panose="01010607030501060204" pitchFamily="2" charset="0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5867400" y="3232588"/>
            <a:ext cx="3276600" cy="1320362"/>
          </a:xfrm>
          <a:prstGeom prst="rect">
            <a:avLst/>
          </a:prstGeom>
          <a:ln w="28575">
            <a:noFill/>
          </a:ln>
        </p:spPr>
        <p:txBody>
          <a:bodyPr>
            <a:normAutofit/>
          </a:bodyPr>
          <a:lstStyle>
            <a:lvl1pPr marL="0" indent="0">
              <a:buNone/>
              <a:defRPr sz="1400">
                <a:latin typeface="Swis721LtEU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35"/>
          </p:nvPr>
        </p:nvSpPr>
        <p:spPr>
          <a:xfrm>
            <a:off x="419100" y="3232588"/>
            <a:ext cx="2095500" cy="1320362"/>
          </a:xfrm>
          <a:prstGeom prst="rect">
            <a:avLst/>
          </a:prstGeom>
          <a:ln w="28575">
            <a:noFill/>
          </a:ln>
        </p:spPr>
        <p:txBody>
          <a:bodyPr>
            <a:normAutofit/>
          </a:bodyPr>
          <a:lstStyle>
            <a:lvl1pPr marL="0" indent="0">
              <a:buNone/>
              <a:defRPr sz="1400">
                <a:latin typeface="Swis721LtEU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2590800" y="3184352"/>
            <a:ext cx="3238501" cy="14066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3200" b="0" baseline="0">
                <a:solidFill>
                  <a:schemeClr val="tx2"/>
                </a:solidFill>
                <a:latin typeface="MicrogrammaDMedExt" panose="01010607030501060204" pitchFamily="2" charset="0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71748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57200" y="1456742"/>
            <a:ext cx="1981200" cy="1984248"/>
          </a:xfrm>
          <a:prstGeom prst="rect">
            <a:avLst/>
          </a:prstGeom>
          <a:ln w="28575"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810375" y="1456743"/>
            <a:ext cx="1981200" cy="1984248"/>
          </a:xfrm>
          <a:prstGeom prst="rect">
            <a:avLst/>
          </a:prstGeom>
          <a:ln w="28575"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692650" y="1456743"/>
            <a:ext cx="1981200" cy="1984248"/>
          </a:xfrm>
          <a:prstGeom prst="rect">
            <a:avLst/>
          </a:prstGeom>
          <a:ln w="28575"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574925" y="1456743"/>
            <a:ext cx="1981200" cy="1984248"/>
          </a:xfrm>
          <a:prstGeom prst="rect">
            <a:avLst/>
          </a:prstGeom>
          <a:ln w="28575"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3109644"/>
            <a:ext cx="1981200" cy="285750"/>
          </a:xfrm>
          <a:prstGeom prst="rect">
            <a:avLst/>
          </a:prstGeom>
          <a:solidFill>
            <a:srgbClr val="4D7DAB">
              <a:alpha val="76863"/>
            </a:srgbClr>
          </a:solidFill>
          <a:ln>
            <a:noFill/>
          </a:ln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3200" b="1" baseline="0">
                <a:solidFill>
                  <a:schemeClr val="bg1"/>
                </a:solidFill>
                <a:latin typeface="MicrogrammaDMedExt" panose="01010607030501060204" pitchFamily="2" charset="0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3486151"/>
            <a:ext cx="1981200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200" b="0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2571750" y="3109644"/>
            <a:ext cx="1981200" cy="285750"/>
          </a:xfrm>
          <a:prstGeom prst="rect">
            <a:avLst/>
          </a:prstGeom>
          <a:solidFill>
            <a:srgbClr val="4D7DAB">
              <a:alpha val="76863"/>
            </a:srgbClr>
          </a:solidFill>
          <a:ln>
            <a:noFill/>
          </a:ln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3200" b="1" baseline="0">
                <a:solidFill>
                  <a:schemeClr val="bg1"/>
                </a:solidFill>
                <a:latin typeface="MicrogrammaDMedExt" panose="01010607030501060204" pitchFamily="2" charset="0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2571750" y="3486151"/>
            <a:ext cx="1981200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200" b="0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4695825" y="3109644"/>
            <a:ext cx="1981200" cy="285750"/>
          </a:xfrm>
          <a:prstGeom prst="rect">
            <a:avLst/>
          </a:prstGeom>
          <a:solidFill>
            <a:srgbClr val="4D7DAB">
              <a:alpha val="76863"/>
            </a:srgbClr>
          </a:solidFill>
          <a:ln>
            <a:noFill/>
          </a:ln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3200" b="1" baseline="0">
                <a:solidFill>
                  <a:schemeClr val="bg1"/>
                </a:solidFill>
                <a:latin typeface="MicrogrammaDMedExt" panose="01010607030501060204" pitchFamily="2" charset="0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4695825" y="3486151"/>
            <a:ext cx="1981200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200" b="0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6810375" y="3109643"/>
            <a:ext cx="1981200" cy="285750"/>
          </a:xfrm>
          <a:prstGeom prst="rect">
            <a:avLst/>
          </a:prstGeom>
          <a:solidFill>
            <a:srgbClr val="4D7DAB">
              <a:alpha val="76863"/>
            </a:srgbClr>
          </a:solidFill>
          <a:ln>
            <a:noFill/>
          </a:ln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3200" b="1" baseline="0">
                <a:solidFill>
                  <a:schemeClr val="bg1"/>
                </a:solidFill>
                <a:latin typeface="MicrogrammaDMedExt" panose="01010607030501060204" pitchFamily="2" charset="0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29" hasCustomPrompt="1"/>
          </p:nvPr>
        </p:nvSpPr>
        <p:spPr>
          <a:xfrm>
            <a:off x="6810375" y="3486150"/>
            <a:ext cx="1981200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200" b="0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072039"/>
            <a:ext cx="678180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400" b="1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590550"/>
            <a:ext cx="6781800" cy="492443"/>
          </a:xfrm>
          <a:prstGeom prst="rect">
            <a:avLst/>
          </a:prstGeom>
        </p:spPr>
        <p:txBody>
          <a:bodyPr wrap="square" tIns="0" bIns="0" anchor="t" anchorCtr="0">
            <a:spAutoFit/>
          </a:bodyPr>
          <a:lstStyle>
            <a:lvl1pPr algn="l">
              <a:defRPr sz="3200" b="1" cap="none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grammaDMedExt" panose="01010607030501060204" pitchFamily="2" charset="0"/>
                <a:ea typeface="MicrogrammaDMedExt" panose="01010607030501060204" pitchFamily="2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30" hasCustomPrompt="1"/>
          </p:nvPr>
        </p:nvSpPr>
        <p:spPr>
          <a:xfrm flipV="1">
            <a:off x="457200" y="1446564"/>
            <a:ext cx="304800" cy="285750"/>
          </a:xfrm>
          <a:prstGeom prst="rtTriangle">
            <a:avLst/>
          </a:prstGeom>
          <a:solidFill>
            <a:srgbClr val="4D7DAB">
              <a:alpha val="76863"/>
            </a:srgbClr>
          </a:solidFill>
          <a:ln>
            <a:noFill/>
          </a:ln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00" b="1" baseline="0">
                <a:solidFill>
                  <a:schemeClr val="accent2"/>
                </a:solidFill>
                <a:latin typeface="+mj-lt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31" hasCustomPrompt="1"/>
          </p:nvPr>
        </p:nvSpPr>
        <p:spPr>
          <a:xfrm flipV="1">
            <a:off x="2584862" y="1446564"/>
            <a:ext cx="304800" cy="285750"/>
          </a:xfrm>
          <a:prstGeom prst="rtTriangle">
            <a:avLst/>
          </a:prstGeom>
          <a:solidFill>
            <a:srgbClr val="4D7DAB">
              <a:alpha val="76863"/>
            </a:srgbClr>
          </a:solidFill>
          <a:ln>
            <a:noFill/>
          </a:ln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00" b="1" baseline="0">
                <a:solidFill>
                  <a:schemeClr val="accent2"/>
                </a:solidFill>
                <a:latin typeface="+mj-lt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32" hasCustomPrompt="1"/>
          </p:nvPr>
        </p:nvSpPr>
        <p:spPr>
          <a:xfrm flipV="1">
            <a:off x="4683828" y="1446564"/>
            <a:ext cx="304800" cy="285750"/>
          </a:xfrm>
          <a:prstGeom prst="rtTriangle">
            <a:avLst/>
          </a:prstGeom>
          <a:solidFill>
            <a:srgbClr val="4D7DAB">
              <a:alpha val="76863"/>
            </a:srgbClr>
          </a:solidFill>
          <a:ln>
            <a:noFill/>
          </a:ln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00" b="1" baseline="0">
                <a:solidFill>
                  <a:schemeClr val="accent2"/>
                </a:solidFill>
                <a:latin typeface="+mj-lt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33" hasCustomPrompt="1"/>
          </p:nvPr>
        </p:nvSpPr>
        <p:spPr>
          <a:xfrm flipV="1">
            <a:off x="6811490" y="1446564"/>
            <a:ext cx="304800" cy="285750"/>
          </a:xfrm>
          <a:prstGeom prst="rtTriangle">
            <a:avLst/>
          </a:prstGeom>
          <a:solidFill>
            <a:srgbClr val="4D7DAB">
              <a:alpha val="76863"/>
            </a:srgbClr>
          </a:solidFill>
          <a:ln>
            <a:noFill/>
          </a:ln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00" b="1" baseline="0">
                <a:solidFill>
                  <a:schemeClr val="accent2"/>
                </a:solidFill>
                <a:latin typeface="+mj-lt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1554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9144000" cy="3638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latin typeface="Swis721LtEU"/>
              </a:defRPr>
            </a:lvl1pPr>
          </a:lstStyle>
          <a:p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152400" y="3638550"/>
            <a:ext cx="4419600" cy="953276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l">
              <a:spcBef>
                <a:spcPts val="60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4572000" y="3638550"/>
            <a:ext cx="4419600" cy="953276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l">
              <a:spcBef>
                <a:spcPts val="60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63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Imag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Rogue.Rogue-PC\Desktop\luxur project\Untitled-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846733"/>
            <a:ext cx="9640956" cy="28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9144000" cy="2876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384882" y="3790950"/>
            <a:ext cx="8663868" cy="953276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3138539"/>
            <a:ext cx="6781800" cy="492443"/>
          </a:xfrm>
          <a:prstGeom prst="rect">
            <a:avLst/>
          </a:prstGeom>
        </p:spPr>
        <p:txBody>
          <a:bodyPr wrap="square" tIns="0" bIns="0" anchor="t" anchorCtr="0">
            <a:spAutoFit/>
          </a:bodyPr>
          <a:lstStyle>
            <a:lvl1pPr algn="l">
              <a:defRPr sz="3200" b="1" cap="none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grammaDMedExt" panose="01010607030501060204" pitchFamily="2" charset="0"/>
                <a:ea typeface="MicrogrammaDMedExt" panose="01010607030501060204" pitchFamily="2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095102"/>
            <a:ext cx="152401" cy="762000"/>
          </a:xfrm>
          <a:prstGeom prst="rect">
            <a:avLst/>
          </a:prstGeom>
          <a:solidFill>
            <a:srgbClr val="4D7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3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3276600" y="1504950"/>
            <a:ext cx="541020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None/>
              <a:defRPr sz="1400" b="1" u="none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3276600" y="1724672"/>
            <a:ext cx="5410200" cy="7637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3276600" y="2560965"/>
            <a:ext cx="541020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None/>
              <a:defRPr sz="1400" b="1" u="none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3276600" y="2787900"/>
            <a:ext cx="5410200" cy="7637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3276600" y="3620552"/>
            <a:ext cx="541020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None/>
              <a:defRPr sz="1400" b="1" u="none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3276600" y="3854700"/>
            <a:ext cx="5410200" cy="7637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072039"/>
            <a:ext cx="678180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400" b="1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590550"/>
            <a:ext cx="6781800" cy="492443"/>
          </a:xfrm>
          <a:prstGeom prst="rect">
            <a:avLst/>
          </a:prstGeom>
        </p:spPr>
        <p:txBody>
          <a:bodyPr wrap="square" tIns="0" bIns="0" anchor="t" anchorCtr="0">
            <a:spAutoFit/>
          </a:bodyPr>
          <a:lstStyle>
            <a:lvl1pPr algn="l">
              <a:defRPr sz="3200" b="1" cap="none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grammaDMedExt" panose="01010607030501060204" pitchFamily="2" charset="0"/>
                <a:ea typeface="MicrogrammaDMedExt" panose="01010607030501060204" pitchFamily="2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6577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s 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3657600" y="1504950"/>
            <a:ext cx="5136353" cy="320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chemeClr val="tx1"/>
                </a:solidFill>
                <a:latin typeface="Swis721LtEU" panose="00000400000000000000" pitchFamily="2" charset="-18"/>
              </a:defRPr>
            </a:lvl1pPr>
          </a:lstStyle>
          <a:p>
            <a:pPr lvl="0"/>
            <a:r>
              <a:rPr lang="pl-PL" dirty="0"/>
              <a:t>Edit </a:t>
            </a:r>
            <a:r>
              <a:rPr lang="pl-PL" dirty="0" err="1"/>
              <a:t>text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072039"/>
            <a:ext cx="678180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400" b="1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590550"/>
            <a:ext cx="6781800" cy="492443"/>
          </a:xfrm>
          <a:prstGeom prst="rect">
            <a:avLst/>
          </a:prstGeom>
        </p:spPr>
        <p:txBody>
          <a:bodyPr wrap="square" tIns="0" bIns="0" anchor="t" anchorCtr="0">
            <a:spAutoFit/>
          </a:bodyPr>
          <a:lstStyle>
            <a:lvl1pPr algn="l">
              <a:defRPr sz="3200" b="1" cap="none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grammaDMedExt" panose="01010607030501060204" pitchFamily="2" charset="0"/>
                <a:ea typeface="MicrogrammaDMedExt" panose="01010607030501060204" pitchFamily="2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00255" y="1560721"/>
            <a:ext cx="2798223" cy="3008857"/>
          </a:xfrm>
          <a:custGeom>
            <a:avLst/>
            <a:gdLst>
              <a:gd name="connsiteX0" fmla="*/ 0 w 2798762"/>
              <a:gd name="connsiteY0" fmla="*/ 0 h 2797175"/>
              <a:gd name="connsiteX1" fmla="*/ 2798762 w 2798762"/>
              <a:gd name="connsiteY1" fmla="*/ 0 h 2797175"/>
              <a:gd name="connsiteX2" fmla="*/ 2798762 w 2798762"/>
              <a:gd name="connsiteY2" fmla="*/ 2797175 h 2797175"/>
              <a:gd name="connsiteX3" fmla="*/ 0 w 2798762"/>
              <a:gd name="connsiteY3" fmla="*/ 2797175 h 2797175"/>
              <a:gd name="connsiteX4" fmla="*/ 0 w 2798762"/>
              <a:gd name="connsiteY4" fmla="*/ 0 h 2797175"/>
              <a:gd name="connsiteX0" fmla="*/ 0 w 2798762"/>
              <a:gd name="connsiteY0" fmla="*/ 0 h 2797175"/>
              <a:gd name="connsiteX1" fmla="*/ 2192475 w 2798762"/>
              <a:gd name="connsiteY1" fmla="*/ 357808 h 2797175"/>
              <a:gd name="connsiteX2" fmla="*/ 2798762 w 2798762"/>
              <a:gd name="connsiteY2" fmla="*/ 2797175 h 2797175"/>
              <a:gd name="connsiteX3" fmla="*/ 0 w 2798762"/>
              <a:gd name="connsiteY3" fmla="*/ 2797175 h 2797175"/>
              <a:gd name="connsiteX4" fmla="*/ 0 w 2798762"/>
              <a:gd name="connsiteY4" fmla="*/ 0 h 2797175"/>
              <a:gd name="connsiteX0" fmla="*/ 0 w 2798762"/>
              <a:gd name="connsiteY0" fmla="*/ 0 h 2797175"/>
              <a:gd name="connsiteX1" fmla="*/ 2192475 w 2798762"/>
              <a:gd name="connsiteY1" fmla="*/ 357808 h 2797175"/>
              <a:gd name="connsiteX2" fmla="*/ 2601360 w 2798762"/>
              <a:gd name="connsiteY2" fmla="*/ 2017367 h 2797175"/>
              <a:gd name="connsiteX3" fmla="*/ 2798762 w 2798762"/>
              <a:gd name="connsiteY3" fmla="*/ 2797175 h 2797175"/>
              <a:gd name="connsiteX4" fmla="*/ 0 w 2798762"/>
              <a:gd name="connsiteY4" fmla="*/ 2797175 h 2797175"/>
              <a:gd name="connsiteX5" fmla="*/ 0 w 2798762"/>
              <a:gd name="connsiteY5" fmla="*/ 0 h 2797175"/>
              <a:gd name="connsiteX0" fmla="*/ 0 w 2601360"/>
              <a:gd name="connsiteY0" fmla="*/ 0 h 2797175"/>
              <a:gd name="connsiteX1" fmla="*/ 2192475 w 2601360"/>
              <a:gd name="connsiteY1" fmla="*/ 357808 h 2797175"/>
              <a:gd name="connsiteX2" fmla="*/ 2601360 w 2601360"/>
              <a:gd name="connsiteY2" fmla="*/ 2017367 h 2797175"/>
              <a:gd name="connsiteX3" fmla="*/ 1476858 w 2601360"/>
              <a:gd name="connsiteY3" fmla="*/ 2349914 h 2797175"/>
              <a:gd name="connsiteX4" fmla="*/ 0 w 2601360"/>
              <a:gd name="connsiteY4" fmla="*/ 2797175 h 2797175"/>
              <a:gd name="connsiteX5" fmla="*/ 0 w 2601360"/>
              <a:gd name="connsiteY5" fmla="*/ 0 h 279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1360" h="2797175">
                <a:moveTo>
                  <a:pt x="0" y="0"/>
                </a:moveTo>
                <a:lnTo>
                  <a:pt x="2192475" y="357808"/>
                </a:lnTo>
                <a:cubicBezTo>
                  <a:pt x="2325457" y="910994"/>
                  <a:pt x="2468378" y="1464181"/>
                  <a:pt x="2601360" y="2017367"/>
                </a:cubicBezTo>
                <a:lnTo>
                  <a:pt x="1476858" y="2349914"/>
                </a:lnTo>
                <a:lnTo>
                  <a:pt x="0" y="279717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881515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81000" y="1428750"/>
            <a:ext cx="4114800" cy="320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Swis721LtEU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4543424" y="1685343"/>
            <a:ext cx="4250529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None/>
              <a:defRPr sz="1200" b="1" u="none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43424" y="1905065"/>
            <a:ext cx="4250529" cy="9232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4543424" y="3105150"/>
            <a:ext cx="4250529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None/>
              <a:defRPr sz="1200" b="1" u="none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4543424" y="3324872"/>
            <a:ext cx="4250529" cy="9232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072039"/>
            <a:ext cx="678180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400" b="1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590550"/>
            <a:ext cx="6781800" cy="492443"/>
          </a:xfrm>
          <a:prstGeom prst="rect">
            <a:avLst/>
          </a:prstGeom>
        </p:spPr>
        <p:txBody>
          <a:bodyPr wrap="square" tIns="0" bIns="0" anchor="t" anchorCtr="0">
            <a:spAutoFit/>
          </a:bodyPr>
          <a:lstStyle>
            <a:lvl1pPr algn="l">
              <a:defRPr sz="3200" b="1" cap="none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grammaDMedExt" panose="01010607030501060204" pitchFamily="2" charset="0"/>
                <a:ea typeface="MicrogrammaDMedExt" panose="01010607030501060204" pitchFamily="2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1466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79930" y="1818715"/>
            <a:ext cx="3236260" cy="2362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676775" y="1466074"/>
            <a:ext cx="4114800" cy="320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072039"/>
            <a:ext cx="678180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400" b="1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590550"/>
            <a:ext cx="6781800" cy="492443"/>
          </a:xfrm>
          <a:prstGeom prst="rect">
            <a:avLst/>
          </a:prstGeom>
        </p:spPr>
        <p:txBody>
          <a:bodyPr wrap="square" tIns="0" bIns="0" anchor="t" anchorCtr="0">
            <a:spAutoFit/>
          </a:bodyPr>
          <a:lstStyle>
            <a:lvl1pPr algn="l">
              <a:defRPr sz="3200" b="1" cap="none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grammaDMedExt" panose="01010607030501060204" pitchFamily="2" charset="0"/>
                <a:ea typeface="MicrogrammaDMedExt" panose="01010607030501060204" pitchFamily="2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7579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1466074"/>
            <a:ext cx="2743200" cy="320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214688" y="1466074"/>
            <a:ext cx="2743200" cy="320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048375" y="1466074"/>
            <a:ext cx="2743200" cy="320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072039"/>
            <a:ext cx="678180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400" b="1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590550"/>
            <a:ext cx="6781800" cy="492443"/>
          </a:xfrm>
          <a:prstGeom prst="rect">
            <a:avLst/>
          </a:prstGeom>
        </p:spPr>
        <p:txBody>
          <a:bodyPr wrap="square" tIns="0" bIns="0" anchor="t" anchorCtr="0">
            <a:spAutoFit/>
          </a:bodyPr>
          <a:lstStyle>
            <a:lvl1pPr algn="l">
              <a:defRPr sz="3200" b="1" cap="none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grammaDMedExt" panose="01010607030501060204" pitchFamily="2" charset="0"/>
                <a:ea typeface="MicrogrammaDMedExt" panose="01010607030501060204" pitchFamily="2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4106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381000" y="1466074"/>
            <a:ext cx="3505200" cy="320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962400" y="1466074"/>
            <a:ext cx="4831553" cy="320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072039"/>
            <a:ext cx="678180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400" b="1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590550"/>
            <a:ext cx="6781800" cy="492443"/>
          </a:xfrm>
          <a:prstGeom prst="rect">
            <a:avLst/>
          </a:prstGeom>
        </p:spPr>
        <p:txBody>
          <a:bodyPr wrap="square" tIns="0" bIns="0" anchor="t" anchorCtr="0">
            <a:spAutoFit/>
          </a:bodyPr>
          <a:lstStyle>
            <a:lvl1pPr algn="l">
              <a:defRPr sz="3200" b="1" cap="none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grammaDMedExt" panose="01010607030501060204" pitchFamily="2" charset="0"/>
                <a:ea typeface="MicrogrammaDMedExt" panose="01010607030501060204" pitchFamily="2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62868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 Bullet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390525" y="1466074"/>
            <a:ext cx="4114800" cy="32004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"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Swis721LtEU"/>
              </a:defRPr>
            </a:lvl1pPr>
            <a:lvl2pPr marL="502920" indent="-18288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Swis721LtEU"/>
              </a:defRPr>
            </a:lvl2pPr>
            <a:lvl3pPr>
              <a:lnSpc>
                <a:spcPct val="70000"/>
              </a:lnSpc>
              <a:spcBef>
                <a:spcPts val="0"/>
              </a:spcBef>
              <a:defRPr sz="1200">
                <a:latin typeface="+mj-lt"/>
              </a:defRPr>
            </a:lvl3pPr>
            <a:lvl4pPr>
              <a:lnSpc>
                <a:spcPct val="70000"/>
              </a:lnSpc>
              <a:spcBef>
                <a:spcPts val="0"/>
              </a:spcBef>
              <a:defRPr sz="1200">
                <a:latin typeface="+mj-lt"/>
              </a:defRPr>
            </a:lvl4pPr>
            <a:lvl5pPr>
              <a:lnSpc>
                <a:spcPct val="70000"/>
              </a:lnSpc>
              <a:spcBef>
                <a:spcPts val="0"/>
              </a:spcBef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4669155" y="1466074"/>
            <a:ext cx="4114800" cy="32004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"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Swis721LtEU"/>
              </a:defRPr>
            </a:lvl1pPr>
            <a:lvl2pPr marL="502920" indent="-18288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Swis721LtEU"/>
              </a:defRPr>
            </a:lvl2pPr>
            <a:lvl3pPr>
              <a:lnSpc>
                <a:spcPct val="70000"/>
              </a:lnSpc>
              <a:spcBef>
                <a:spcPts val="0"/>
              </a:spcBef>
              <a:defRPr sz="1200">
                <a:latin typeface="+mj-lt"/>
              </a:defRPr>
            </a:lvl3pPr>
            <a:lvl4pPr>
              <a:lnSpc>
                <a:spcPct val="70000"/>
              </a:lnSpc>
              <a:spcBef>
                <a:spcPts val="0"/>
              </a:spcBef>
              <a:defRPr sz="1200">
                <a:latin typeface="+mj-lt"/>
              </a:defRPr>
            </a:lvl4pPr>
            <a:lvl5pPr>
              <a:lnSpc>
                <a:spcPct val="70000"/>
              </a:lnSpc>
              <a:spcBef>
                <a:spcPts val="0"/>
              </a:spcBef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072039"/>
            <a:ext cx="678180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400" b="1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590550"/>
            <a:ext cx="6781800" cy="492443"/>
          </a:xfrm>
          <a:prstGeom prst="rect">
            <a:avLst/>
          </a:prstGeom>
        </p:spPr>
        <p:txBody>
          <a:bodyPr wrap="square" tIns="0" bIns="0" anchor="t" anchorCtr="0">
            <a:spAutoFit/>
          </a:bodyPr>
          <a:lstStyle>
            <a:lvl1pPr algn="l">
              <a:defRPr sz="3200" b="1" cap="none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grammaDMedExt" panose="01010607030501060204" pitchFamily="2" charset="0"/>
                <a:ea typeface="MicrogrammaDMedExt" panose="01010607030501060204" pitchFamily="2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8263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533400" y="1582044"/>
            <a:ext cx="4868977" cy="2854691"/>
          </a:xfrm>
          <a:prstGeom prst="rect">
            <a:avLst/>
          </a:prstGeom>
          <a:effectLst/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867400" y="1461529"/>
            <a:ext cx="2926553" cy="3158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533400" y="3791844"/>
            <a:ext cx="4876800" cy="482169"/>
          </a:xfrm>
          <a:prstGeom prst="rect">
            <a:avLst/>
          </a:prstGeom>
          <a:solidFill>
            <a:srgbClr val="4D7DAB">
              <a:alpha val="82745"/>
            </a:srgbClr>
          </a:solidFill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200">
                <a:solidFill>
                  <a:schemeClr val="bg1"/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072039"/>
            <a:ext cx="678180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400" b="1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590550"/>
            <a:ext cx="6781800" cy="492443"/>
          </a:xfrm>
          <a:prstGeom prst="rect">
            <a:avLst/>
          </a:prstGeom>
        </p:spPr>
        <p:txBody>
          <a:bodyPr wrap="square" tIns="0" bIns="0" anchor="t" anchorCtr="0">
            <a:spAutoFit/>
          </a:bodyPr>
          <a:lstStyle>
            <a:lvl1pPr algn="l">
              <a:defRPr sz="3200" b="1" cap="none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grammaDMedExt" panose="01010607030501060204" pitchFamily="2" charset="0"/>
                <a:ea typeface="MicrogrammaDMedExt" panose="01010607030501060204" pitchFamily="2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87672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81000" y="1456743"/>
            <a:ext cx="8382000" cy="1496007"/>
          </a:xfrm>
          <a:prstGeom prst="rect">
            <a:avLst/>
          </a:prstGeom>
          <a:effectLst/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038600" y="3028949"/>
            <a:ext cx="4755353" cy="1628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81000" y="3028950"/>
            <a:ext cx="1752600" cy="15722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2209800" y="3028950"/>
            <a:ext cx="1752600" cy="1564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1000" y="2647950"/>
            <a:ext cx="8382000" cy="266700"/>
          </a:xfrm>
          <a:prstGeom prst="rect">
            <a:avLst/>
          </a:prstGeom>
          <a:solidFill>
            <a:srgbClr val="4D7DAB">
              <a:alpha val="76863"/>
            </a:srgbClr>
          </a:solidFill>
          <a:ln>
            <a:noFill/>
          </a:ln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3200" b="1" baseline="0">
                <a:solidFill>
                  <a:schemeClr val="bg1"/>
                </a:solidFill>
                <a:latin typeface="MicrogrammaDMedExt" panose="01010607030501060204" pitchFamily="2" charset="0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2209800" y="4267782"/>
            <a:ext cx="1752600" cy="266700"/>
          </a:xfrm>
          <a:prstGeom prst="rect">
            <a:avLst/>
          </a:prstGeom>
          <a:solidFill>
            <a:srgbClr val="4D7DAB">
              <a:alpha val="76863"/>
            </a:srgbClr>
          </a:solidFill>
          <a:ln>
            <a:noFill/>
          </a:ln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3200" b="1" baseline="0">
                <a:solidFill>
                  <a:schemeClr val="bg1"/>
                </a:solidFill>
                <a:latin typeface="MicrogrammaDMedExt" panose="01010607030501060204" pitchFamily="2" charset="0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381000" y="4267782"/>
            <a:ext cx="1752600" cy="266700"/>
          </a:xfrm>
          <a:prstGeom prst="rect">
            <a:avLst/>
          </a:prstGeom>
          <a:solidFill>
            <a:srgbClr val="4D7DAB">
              <a:alpha val="76863"/>
            </a:srgbClr>
          </a:solidFill>
          <a:ln>
            <a:noFill/>
          </a:ln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3200" b="1" baseline="0">
                <a:solidFill>
                  <a:schemeClr val="bg1"/>
                </a:solidFill>
                <a:latin typeface="MicrogrammaDMedExt" panose="01010607030501060204" pitchFamily="2" charset="0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072039"/>
            <a:ext cx="678180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400" b="1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590550"/>
            <a:ext cx="6781800" cy="492443"/>
          </a:xfrm>
          <a:prstGeom prst="rect">
            <a:avLst/>
          </a:prstGeom>
        </p:spPr>
        <p:txBody>
          <a:bodyPr wrap="square" tIns="0" bIns="0" anchor="t" anchorCtr="0">
            <a:spAutoFit/>
          </a:bodyPr>
          <a:lstStyle>
            <a:lvl1pPr algn="l">
              <a:defRPr sz="3200" b="1" cap="none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grammaDMedExt" panose="01010607030501060204" pitchFamily="2" charset="0"/>
                <a:ea typeface="MicrogrammaDMedExt" panose="01010607030501060204" pitchFamily="2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8309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and 2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0" hasCustomPrompt="1"/>
          </p:nvPr>
        </p:nvSpPr>
        <p:spPr>
          <a:xfrm>
            <a:off x="5257800" y="1428749"/>
            <a:ext cx="3505200" cy="31979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6" name="Text Placeholder 35"/>
          <p:cNvSpPr>
            <a:spLocks noGrp="1"/>
          </p:cNvSpPr>
          <p:nvPr>
            <p:ph type="body" sz="quarter" idx="23" hasCustomPrompt="1"/>
          </p:nvPr>
        </p:nvSpPr>
        <p:spPr>
          <a:xfrm>
            <a:off x="381000" y="1504950"/>
            <a:ext cx="4876800" cy="14340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  <a:latin typeface="MicrogrammaDMedExt" panose="01010607030501060204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35"/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3190346"/>
            <a:ext cx="4876800" cy="14340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  <a:latin typeface="MicrogrammaDMedExt" panose="01010607030501060204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381000" y="3403855"/>
            <a:ext cx="4876800" cy="11948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defRPr sz="1100">
                <a:solidFill>
                  <a:schemeClr val="tx1">
                    <a:lumMod val="95000"/>
                    <a:lumOff val="5000"/>
                  </a:schemeClr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381000" y="1694674"/>
            <a:ext cx="4876800" cy="11948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defRPr sz="1100">
                <a:solidFill>
                  <a:schemeClr val="tx1">
                    <a:lumMod val="95000"/>
                    <a:lumOff val="5000"/>
                  </a:schemeClr>
                </a:solidFill>
                <a:latin typeface="Swis721LtEU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072039"/>
            <a:ext cx="678180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400" b="1" baseline="0">
                <a:solidFill>
                  <a:schemeClr val="tx2"/>
                </a:solidFill>
                <a:latin typeface="Swis721LtEU"/>
                <a:cs typeface="Narkisim" pitchFamily="34" charset="-79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590550"/>
            <a:ext cx="6781800" cy="492443"/>
          </a:xfrm>
          <a:prstGeom prst="rect">
            <a:avLst/>
          </a:prstGeom>
        </p:spPr>
        <p:txBody>
          <a:bodyPr wrap="square" tIns="0" bIns="0" anchor="t" anchorCtr="0">
            <a:spAutoFit/>
          </a:bodyPr>
          <a:lstStyle>
            <a:lvl1pPr algn="l">
              <a:defRPr sz="3200" b="1" cap="none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grammaDMedExt" panose="01010607030501060204" pitchFamily="2" charset="0"/>
                <a:ea typeface="MicrogrammaDMedExt" panose="01010607030501060204" pitchFamily="2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59092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 flipH="1">
            <a:off x="152401" y="4629150"/>
            <a:ext cx="883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2"/>
          <p:cNvSpPr txBox="1">
            <a:spLocks/>
          </p:cNvSpPr>
          <p:nvPr/>
        </p:nvSpPr>
        <p:spPr>
          <a:xfrm>
            <a:off x="580544" y="4781550"/>
            <a:ext cx="3000856" cy="253802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bg1"/>
                </a:solidFill>
                <a:latin typeface="Caviar Drea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200" b="0" dirty="0">
                <a:solidFill>
                  <a:schemeClr val="bg1">
                    <a:lumMod val="50000"/>
                  </a:schemeClr>
                </a:solidFill>
                <a:latin typeface="MicrogrammaDMedExt" pitchFamily="50" charset="-18"/>
                <a:ea typeface="Marvel" pitchFamily="2" charset="0"/>
              </a:rPr>
              <a:t>SYSTE</a:t>
            </a:r>
            <a:r>
              <a:rPr lang="pl-PL" sz="1200" b="0" baseline="0" dirty="0">
                <a:solidFill>
                  <a:schemeClr val="bg1">
                    <a:lumMod val="50000"/>
                  </a:schemeClr>
                </a:solidFill>
                <a:latin typeface="MicrogrammaDMedExt" pitchFamily="50" charset="-18"/>
                <a:ea typeface="Marvel" pitchFamily="2" charset="0"/>
              </a:rPr>
              <a:t>M</a:t>
            </a:r>
            <a:r>
              <a:rPr lang="pl-PL" sz="1200" b="0" baseline="0" dirty="0">
                <a:solidFill>
                  <a:schemeClr val="bg1">
                    <a:lumMod val="50000"/>
                  </a:schemeClr>
                </a:solidFill>
                <a:latin typeface="MicrogrammaDMedExt" panose="01010607030501060204" pitchFamily="2" charset="-18"/>
                <a:ea typeface="Marvel" pitchFamily="2" charset="0"/>
              </a:rPr>
              <a:t> </a:t>
            </a:r>
            <a:r>
              <a:rPr lang="pl-PL" sz="1200" b="0" baseline="0" dirty="0">
                <a:solidFill>
                  <a:schemeClr val="bg1">
                    <a:lumMod val="50000"/>
                  </a:schemeClr>
                </a:solidFill>
                <a:latin typeface="MicrogrammaDBolExt" pitchFamily="50" charset="-18"/>
                <a:ea typeface="Marvel" pitchFamily="2" charset="0"/>
              </a:rPr>
              <a:t>KAN-</a:t>
            </a:r>
            <a:r>
              <a:rPr lang="pl-PL" sz="1200" b="0" baseline="0" dirty="0" err="1">
                <a:solidFill>
                  <a:schemeClr val="bg1">
                    <a:lumMod val="50000"/>
                  </a:schemeClr>
                </a:solidFill>
                <a:latin typeface="MicrogrammaDBolExt" pitchFamily="50" charset="-18"/>
                <a:ea typeface="Marvel" pitchFamily="2" charset="0"/>
              </a:rPr>
              <a:t>therm</a:t>
            </a:r>
            <a:endParaRPr lang="en-US" sz="1200" b="0" dirty="0">
              <a:solidFill>
                <a:schemeClr val="bg1">
                  <a:lumMod val="50000"/>
                </a:schemeClr>
              </a:solidFill>
              <a:latin typeface="MicrogrammaDBolExt" pitchFamily="50" charset="-18"/>
              <a:ea typeface="Marvel" pitchFamily="2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590550"/>
            <a:ext cx="152401" cy="762000"/>
          </a:xfrm>
          <a:prstGeom prst="rect">
            <a:avLst/>
          </a:prstGeom>
          <a:solidFill>
            <a:srgbClr val="4D7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rostokąt 1"/>
          <p:cNvSpPr/>
          <p:nvPr/>
        </p:nvSpPr>
        <p:spPr>
          <a:xfrm>
            <a:off x="-228600" y="4857750"/>
            <a:ext cx="819811" cy="10940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Rectangle 58"/>
          <p:cNvSpPr/>
          <p:nvPr/>
        </p:nvSpPr>
        <p:spPr>
          <a:xfrm>
            <a:off x="7010400" y="4883249"/>
            <a:ext cx="1201421" cy="288185"/>
          </a:xfrm>
          <a:prstGeom prst="rect">
            <a:avLst/>
          </a:prstGeom>
          <a:solidFill>
            <a:srgbClr val="4D7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 Placeholder 2"/>
          <p:cNvSpPr txBox="1">
            <a:spLocks/>
          </p:cNvSpPr>
          <p:nvPr/>
        </p:nvSpPr>
        <p:spPr>
          <a:xfrm>
            <a:off x="6839723" y="4908748"/>
            <a:ext cx="1389877" cy="253802"/>
          </a:xfrm>
          <a:prstGeom prst="rect">
            <a:avLst/>
          </a:prstGeom>
          <a:noFill/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bg1"/>
                </a:solidFill>
                <a:latin typeface="Caviar Drea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900" b="0" spc="0" baseline="0" dirty="0">
                <a:solidFill>
                  <a:schemeClr val="bg1">
                    <a:lumMod val="95000"/>
                  </a:schemeClr>
                </a:solidFill>
                <a:latin typeface="MicrogrammaDMedExt" pitchFamily="50" charset="-18"/>
                <a:ea typeface="Marvel" pitchFamily="2" charset="0"/>
              </a:rPr>
              <a:t>ISO</a:t>
            </a:r>
            <a:r>
              <a:rPr lang="pl-PL" sz="900" b="0" spc="0" baseline="0" dirty="0">
                <a:solidFill>
                  <a:schemeClr val="bg1">
                    <a:lumMod val="95000"/>
                  </a:schemeClr>
                </a:solidFill>
                <a:latin typeface="MicrogrammaDBolExt" pitchFamily="50" charset="-18"/>
                <a:ea typeface="Marvel" pitchFamily="2" charset="0"/>
              </a:rPr>
              <a:t> 9001</a:t>
            </a:r>
            <a:endParaRPr lang="en-US" sz="900" b="0" spc="0" baseline="0" dirty="0">
              <a:solidFill>
                <a:schemeClr val="bg1">
                  <a:lumMod val="95000"/>
                </a:schemeClr>
              </a:solidFill>
              <a:latin typeface="MicrogrammaDBolExt" pitchFamily="50" charset="-18"/>
              <a:ea typeface="Marvel" pitchFamily="2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9144000" cy="814647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7010400" y="0"/>
            <a:ext cx="1201421" cy="1201421"/>
          </a:xfrm>
          <a:prstGeom prst="rect">
            <a:avLst/>
          </a:prstGeom>
          <a:solidFill>
            <a:srgbClr val="4D7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337" y="185420"/>
            <a:ext cx="681546" cy="81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6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66" r:id="rId2"/>
    <p:sldLayoutId id="2147483670" r:id="rId3"/>
    <p:sldLayoutId id="2147483672" r:id="rId4"/>
    <p:sldLayoutId id="2147483650" r:id="rId5"/>
    <p:sldLayoutId id="2147483673" r:id="rId6"/>
    <p:sldLayoutId id="2147483671" r:id="rId7"/>
    <p:sldLayoutId id="2147483665" r:id="rId8"/>
    <p:sldLayoutId id="2147483667" r:id="rId9"/>
    <p:sldLayoutId id="2147483674" r:id="rId10"/>
    <p:sldLayoutId id="2147483788" r:id="rId11"/>
    <p:sldLayoutId id="2147483750" r:id="rId12"/>
    <p:sldLayoutId id="2147483787" r:id="rId13"/>
    <p:sldLayoutId id="2147483679" r:id="rId14"/>
    <p:sldLayoutId id="2147483691" r:id="rId15"/>
    <p:sldLayoutId id="2147483682" r:id="rId16"/>
    <p:sldLayoutId id="2147483688" r:id="rId17"/>
    <p:sldLayoutId id="2147483680" r:id="rId18"/>
    <p:sldLayoutId id="2147483677" r:id="rId19"/>
    <p:sldLayoutId id="2147483676" r:id="rId2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emf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emf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>
          <a:xfrm>
            <a:off x="7010400" y="4872878"/>
            <a:ext cx="1213597" cy="289672"/>
          </a:xfrm>
          <a:prstGeom prst="rect">
            <a:avLst/>
          </a:prstGeom>
          <a:solidFill>
            <a:srgbClr val="4D7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0B0F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38200" y="2378154"/>
            <a:ext cx="7239000" cy="553998"/>
          </a:xfrm>
        </p:spPr>
        <p:txBody>
          <a:bodyPr/>
          <a:lstStyle/>
          <a:p>
            <a:pPr algn="ctr"/>
            <a:r>
              <a:rPr lang="pl-PL" sz="3600" b="0" dirty="0"/>
              <a:t>System KAN-</a:t>
            </a:r>
            <a:r>
              <a:rPr lang="pl-PL" sz="3600" b="0" dirty="0" err="1"/>
              <a:t>therm</a:t>
            </a:r>
            <a:r>
              <a:rPr lang="pl-PL" sz="3600" b="0" dirty="0"/>
              <a:t> </a:t>
            </a:r>
            <a:r>
              <a:rPr lang="pl-PL" sz="3600" b="0" dirty="0" err="1"/>
              <a:t>Copper</a:t>
            </a:r>
            <a:endParaRPr lang="en-US" sz="3600" dirty="0">
              <a:latin typeface="MicrogrammaDBolExt" panose="01010907030501060204" pitchFamily="2" charset="-18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638800" y="607868"/>
            <a:ext cx="592282" cy="592282"/>
          </a:xfrm>
          <a:prstGeom prst="rect">
            <a:avLst/>
          </a:prstGeom>
          <a:solidFill>
            <a:srgbClr val="FDC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255531" y="1207281"/>
            <a:ext cx="754869" cy="754869"/>
          </a:xfrm>
          <a:prstGeom prst="rect">
            <a:avLst/>
          </a:prstGeom>
          <a:solidFill>
            <a:srgbClr val="E84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7016002" y="-19050"/>
            <a:ext cx="1213597" cy="1213597"/>
          </a:xfrm>
          <a:prstGeom prst="rect">
            <a:avLst/>
          </a:prstGeom>
          <a:solidFill>
            <a:srgbClr val="4D7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0B0F0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8240233" y="1200150"/>
            <a:ext cx="1213597" cy="1213597"/>
          </a:xfrm>
          <a:prstGeom prst="rect">
            <a:avLst/>
          </a:prstGeom>
          <a:solidFill>
            <a:srgbClr val="A2C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315" y="209551"/>
            <a:ext cx="663766" cy="789122"/>
          </a:xfrm>
          <a:prstGeom prst="rect">
            <a:avLst/>
          </a:prstGeom>
        </p:spPr>
      </p:pic>
      <p:sp>
        <p:nvSpPr>
          <p:cNvPr id="19" name="Text Placeholder 2"/>
          <p:cNvSpPr txBox="1">
            <a:spLocks/>
          </p:cNvSpPr>
          <p:nvPr/>
        </p:nvSpPr>
        <p:spPr>
          <a:xfrm>
            <a:off x="6839722" y="4908748"/>
            <a:ext cx="1389877" cy="253802"/>
          </a:xfrm>
          <a:prstGeom prst="rect">
            <a:avLst/>
          </a:prstGeom>
          <a:noFill/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bg1"/>
                </a:solidFill>
                <a:latin typeface="Caviar Drea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900" b="0" spc="0" baseline="0" dirty="0">
                <a:solidFill>
                  <a:schemeClr val="bg1">
                    <a:lumMod val="95000"/>
                  </a:schemeClr>
                </a:solidFill>
                <a:latin typeface="MicrogrammaDMedExt" pitchFamily="50" charset="-18"/>
                <a:ea typeface="Marvel" pitchFamily="2" charset="0"/>
              </a:rPr>
              <a:t>ISO</a:t>
            </a:r>
            <a:r>
              <a:rPr lang="pl-PL" sz="900" b="0" spc="0" baseline="0" dirty="0">
                <a:solidFill>
                  <a:schemeClr val="bg1">
                    <a:lumMod val="95000"/>
                  </a:schemeClr>
                </a:solidFill>
                <a:latin typeface="MicrogrammaDBolExt" pitchFamily="50" charset="-18"/>
                <a:ea typeface="Marvel" pitchFamily="2" charset="0"/>
              </a:rPr>
              <a:t> 9001</a:t>
            </a:r>
            <a:endParaRPr lang="en-US" sz="900" b="0" spc="0" baseline="0" dirty="0">
              <a:solidFill>
                <a:schemeClr val="bg1">
                  <a:lumMod val="95000"/>
                </a:schemeClr>
              </a:solidFill>
              <a:latin typeface="MicrogrammaDBolExt" pitchFamily="50" charset="-18"/>
              <a:ea typeface="Marvel" pitchFamily="2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28600" y="48059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2CCFD48-E32B-4DF9-93B4-C217A86EE971}" type="datetime4">
              <a:rPr lang="ru-RU" sz="1600" b="1" smtClean="0">
                <a:solidFill>
                  <a:srgbClr val="4D7DA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 марта 2020 г.</a:t>
            </a:fld>
            <a:endParaRPr lang="pl-PL" sz="1600" dirty="0">
              <a:solidFill>
                <a:srgbClr val="4D7DA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445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animBg="1"/>
      <p:bldP spid="6" grpId="0" animBg="1"/>
      <p:bldP spid="9" grpId="0" animBg="1"/>
      <p:bldP spid="10" grpId="0" animBg="1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C4FC7C34-44E9-42D0-8CE2-1C03C399F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075" y="1663303"/>
            <a:ext cx="3385742" cy="235647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0E95A25-4BF7-4B55-BF93-20E1C42BC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7" r="13743"/>
          <a:stretch/>
        </p:blipFill>
        <p:spPr>
          <a:xfrm>
            <a:off x="1277330" y="1286764"/>
            <a:ext cx="2287415" cy="3109555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Инструмент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6C43E31-A148-421B-956D-317864C8A791}"/>
              </a:ext>
            </a:extLst>
          </p:cNvPr>
          <p:cNvSpPr txBox="1">
            <a:spLocks/>
          </p:cNvSpPr>
          <p:nvPr/>
        </p:nvSpPr>
        <p:spPr>
          <a:xfrm>
            <a:off x="381000" y="1355527"/>
            <a:ext cx="7772400" cy="395645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Отрезание труб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3595561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1D8E10AC-43ED-4190-9C13-BB816ECC9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" t="11123" r="12985" b="13279"/>
          <a:stretch/>
        </p:blipFill>
        <p:spPr>
          <a:xfrm>
            <a:off x="701728" y="1822617"/>
            <a:ext cx="2879672" cy="2383177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Инструмент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6C43E31-A148-421B-956D-317864C8A791}"/>
              </a:ext>
            </a:extLst>
          </p:cNvPr>
          <p:cNvSpPr txBox="1">
            <a:spLocks/>
          </p:cNvSpPr>
          <p:nvPr/>
        </p:nvSpPr>
        <p:spPr>
          <a:xfrm>
            <a:off x="381000" y="1386220"/>
            <a:ext cx="7772400" cy="395645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Отрезание труб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3" name="Obraz 2" descr="Obraz zawierający narzędzie, piła elektryczna&#10;&#10;Opis wygenerowany przy bardzo wysokim poziomie pewności">
            <a:extLst>
              <a:ext uri="{FF2B5EF4-FFF2-40B4-BE49-F238E27FC236}">
                <a16:creationId xmlns:a16="http://schemas.microsoft.com/office/drawing/2014/main" id="{E5A47049-94A7-40F1-AD91-7F27723ECE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1" b="25317"/>
          <a:stretch/>
        </p:blipFill>
        <p:spPr>
          <a:xfrm>
            <a:off x="3657600" y="2035620"/>
            <a:ext cx="4803135" cy="195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7159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7DD35928-12FC-4ED6-B90B-010A6C11A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50" y="1751172"/>
            <a:ext cx="3190298" cy="190278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48E611C-E69F-4CE0-9857-AE9B6AA5D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9" r="5036" b="20894"/>
          <a:stretch/>
        </p:blipFill>
        <p:spPr>
          <a:xfrm>
            <a:off x="3248099" y="2691352"/>
            <a:ext cx="3493447" cy="1387893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Инструмент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6C43E31-A148-421B-956D-317864C8A791}"/>
              </a:ext>
            </a:extLst>
          </p:cNvPr>
          <p:cNvSpPr txBox="1">
            <a:spLocks/>
          </p:cNvSpPr>
          <p:nvPr/>
        </p:nvSpPr>
        <p:spPr>
          <a:xfrm>
            <a:off x="381000" y="1355527"/>
            <a:ext cx="7772400" cy="395645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Отрезание труб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6E2C78D1-2AB2-4A82-A780-32A308184EF1}"/>
              </a:ext>
            </a:extLst>
          </p:cNvPr>
          <p:cNvCxnSpPr>
            <a:cxnSpLocks/>
          </p:cNvCxnSpPr>
          <p:nvPr/>
        </p:nvCxnSpPr>
        <p:spPr>
          <a:xfrm>
            <a:off x="1600200" y="1657568"/>
            <a:ext cx="5141346" cy="2819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B7E356A7-4F1C-4F78-B470-C3934A9A80EE}"/>
              </a:ext>
            </a:extLst>
          </p:cNvPr>
          <p:cNvCxnSpPr>
            <a:cxnSpLocks/>
          </p:cNvCxnSpPr>
          <p:nvPr/>
        </p:nvCxnSpPr>
        <p:spPr>
          <a:xfrm flipH="1">
            <a:off x="1371600" y="1424612"/>
            <a:ext cx="5410201" cy="3052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35696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D7A1E618-AB8E-47B5-9AB9-9B1973133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29" y="1725793"/>
            <a:ext cx="2757006" cy="2564015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Инструмент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6C43E31-A148-421B-956D-317864C8A791}"/>
              </a:ext>
            </a:extLst>
          </p:cNvPr>
          <p:cNvSpPr txBox="1">
            <a:spLocks/>
          </p:cNvSpPr>
          <p:nvPr/>
        </p:nvSpPr>
        <p:spPr>
          <a:xfrm>
            <a:off x="381000" y="1355527"/>
            <a:ext cx="7772400" cy="395645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Снятие фаски с торцов трубы /удаление грата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393B47A-4ECF-4F7C-8F62-73294917C7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1" b="41505"/>
          <a:stretch/>
        </p:blipFill>
        <p:spPr>
          <a:xfrm rot="20348312">
            <a:off x="537688" y="2441363"/>
            <a:ext cx="4906365" cy="9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1035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Инструмент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6C43E31-A148-421B-956D-317864C8A791}"/>
              </a:ext>
            </a:extLst>
          </p:cNvPr>
          <p:cNvSpPr txBox="1">
            <a:spLocks/>
          </p:cNvSpPr>
          <p:nvPr/>
        </p:nvSpPr>
        <p:spPr>
          <a:xfrm>
            <a:off x="381000" y="1355527"/>
            <a:ext cx="7772400" cy="395645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Опрессовка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соединений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8A1C589-63FC-4FEF-B01D-E364CCD18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3548" y="1856471"/>
            <a:ext cx="2843669" cy="182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C5C5AB9C-96A0-4A79-9CEE-8BED149DA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8873" y="1997237"/>
            <a:ext cx="2845534" cy="237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B7F6B18-8BF1-4EDE-B7F4-0A79E8B18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063" y="1979142"/>
            <a:ext cx="1191473" cy="105165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93BEEB5-FF84-4F3E-B562-03C44266DD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07094" y="2770432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5039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87D5DF88-DF38-4518-AB98-F91A4AE0C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2190750"/>
            <a:ext cx="2585190" cy="205704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3CED11F-D971-4A64-B0BC-32D9DC5AA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771" y="2190750"/>
            <a:ext cx="2575544" cy="2057044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Инструмент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6C43E31-A148-421B-956D-317864C8A791}"/>
              </a:ext>
            </a:extLst>
          </p:cNvPr>
          <p:cNvSpPr txBox="1">
            <a:spLocks/>
          </p:cNvSpPr>
          <p:nvPr/>
        </p:nvSpPr>
        <p:spPr>
          <a:xfrm>
            <a:off x="381000" y="1355527"/>
            <a:ext cx="7772400" cy="395645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Опрессовка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соединений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CCE9F28-BEA7-4B44-A428-972AB2B51A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738"/>
          <a:stretch/>
        </p:blipFill>
        <p:spPr>
          <a:xfrm>
            <a:off x="5521124" y="2770603"/>
            <a:ext cx="3056820" cy="147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8293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Инструмент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6C43E31-A148-421B-956D-317864C8A791}"/>
              </a:ext>
            </a:extLst>
          </p:cNvPr>
          <p:cNvSpPr txBox="1">
            <a:spLocks/>
          </p:cNvSpPr>
          <p:nvPr/>
        </p:nvSpPr>
        <p:spPr>
          <a:xfrm>
            <a:off x="381000" y="1355527"/>
            <a:ext cx="7772400" cy="395645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Опрессовка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соединений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3772161-B3E2-4B6C-B09E-8F1B0F5BED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1" r="8240" b="15175"/>
          <a:stretch/>
        </p:blipFill>
        <p:spPr>
          <a:xfrm>
            <a:off x="304801" y="2054570"/>
            <a:ext cx="4800600" cy="205144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954DCC5-78A9-4ED2-9663-6AADFBDEE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236" y="2926822"/>
            <a:ext cx="1448230" cy="143197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FD55523-0028-40D2-90B2-D142F7B36F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771"/>
          <a:stretch/>
        </p:blipFill>
        <p:spPr>
          <a:xfrm>
            <a:off x="5593118" y="1584232"/>
            <a:ext cx="2560282" cy="120455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E93A6B1-43A6-4DAD-BE16-E17114F1A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466" y="2834799"/>
            <a:ext cx="155471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6710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FF13A6A-3DFC-41B3-A2D0-D4004B922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04621"/>
            <a:ext cx="2834056" cy="2577308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Инструмент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6C43E31-A148-421B-956D-317864C8A791}"/>
              </a:ext>
            </a:extLst>
          </p:cNvPr>
          <p:cNvSpPr txBox="1">
            <a:spLocks/>
          </p:cNvSpPr>
          <p:nvPr/>
        </p:nvSpPr>
        <p:spPr>
          <a:xfrm>
            <a:off x="381000" y="1355527"/>
            <a:ext cx="7772400" cy="395645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Опрессовка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соединений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B0174B0-E280-4D53-8AAD-4B03ABAE2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236" y="2926822"/>
            <a:ext cx="1448230" cy="143197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9AE9CBB-FAC2-4C2E-95E8-2DB537644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771"/>
          <a:stretch/>
        </p:blipFill>
        <p:spPr>
          <a:xfrm>
            <a:off x="5593118" y="1584232"/>
            <a:ext cx="2560282" cy="120455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C828F55-2264-4E04-89D6-43A45DD08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466" y="2834799"/>
            <a:ext cx="155471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431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Монтаж соединений - отрезание труб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210AEE7-53B7-4F94-A392-5DAAEDADBE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376"/>
          <a:stretch/>
        </p:blipFill>
        <p:spPr>
          <a:xfrm>
            <a:off x="1663844" y="1443395"/>
            <a:ext cx="5816312" cy="18903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00200" y="3105150"/>
            <a:ext cx="632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Трубы следует отрезать роликовым труборезом перпендикулярно к оси трубы (отрезать полностью, без отламывания надрезанных кусков трубы). Можно использовать другие инструменты при условии, что будет соблюдена перпендикулярность разреза и не будет повреждений отрезаемого края в виде заусениц, зазубрин и других деформаций сечения трубы. Не допускается использовать инструменты, которые выделяют значительное количество тепла, например, горелки, „болгарки”, и т.п.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719304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62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Монтаж соединений - снятие фаски с торцов трубы /удаление грата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FA3DF3C-4774-4362-AA54-29C61D24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510"/>
          <a:stretch/>
        </p:blipFill>
        <p:spPr>
          <a:xfrm>
            <a:off x="1790700" y="1504951"/>
            <a:ext cx="5562599" cy="18513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6400" y="3257550"/>
            <a:ext cx="5745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Используя ручной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фаскосниматель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или полукруглый напильник, необходимо снять фаску с внутреннего и наружного торца отрезанной трубы, удалить из нее все опилки, которые могут повредить уплотнение типа O-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Ring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процессе монтажа. Также можно использовать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фаскосниматель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 креплением на дрели на малых оборотах.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6043778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Placeholder 12"/>
          <p:cNvSpPr txBox="1">
            <a:spLocks/>
          </p:cNvSpPr>
          <p:nvPr/>
        </p:nvSpPr>
        <p:spPr>
          <a:xfrm>
            <a:off x="389681" y="1657350"/>
            <a:ext cx="4791919" cy="2819400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KAN-therm Copper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предназначена для монтажа внутренних систем питьевого водоснабжения, отопления, охлаждения, установок сжатого воздуха и газоснабжения.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Использует материал с высокой стойкостью к коррозии (медь и медные сплавы), монтаж осуществляется с помощью быстрой и надежной техники соединения 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„press” 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радиальная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опрессовка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endParaRPr lang="en-GB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Благодаря этому Система KAN-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therm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Copper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это идеальное решение как для создания новых, так и модернизации существующих систем.</a:t>
            </a:r>
            <a:endParaRPr lang="pl-PL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endParaRPr lang="en-GB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endParaRPr lang="en-GB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Идея системы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9AD1128-BADA-472C-8CD6-3E5CFB363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33" t="45553" r="63333" b="29249"/>
          <a:stretch/>
        </p:blipFill>
        <p:spPr>
          <a:xfrm>
            <a:off x="5271196" y="1657350"/>
            <a:ext cx="336176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4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Монтаж соединений - отметка глубины вставки трубы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9A335CB-4A56-4D92-8732-290DC777D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512"/>
          <a:stretch/>
        </p:blipFill>
        <p:spPr>
          <a:xfrm>
            <a:off x="1828800" y="1483961"/>
            <a:ext cx="5259163" cy="17735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52600" y="3089131"/>
            <a:ext cx="5562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Чтобы сохранить надлежащую надежность соединений, необходимо соблюдать соответствующую глубину вставки трубы в фитинг. После вставки трубы в фитинг до упора, следует отметить глубину вставки </a:t>
            </a:r>
            <a:br>
              <a:rPr lang="pl-PL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трубе специальным маркером. После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опрессовки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отметка должна быть видна рядом с краем фитинга. Для обозначения глубины вставки также служат специальные шаблоны.</a:t>
            </a:r>
            <a:endParaRPr lang="en-GB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66244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Монтаж соединений - контроль </a:t>
            </a:r>
            <a:r>
              <a:rPr lang="en-GB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O-ring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D0E46F6-70C1-470A-872E-FBE566F78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184"/>
          <a:stretch/>
        </p:blipFill>
        <p:spPr>
          <a:xfrm>
            <a:off x="1866899" y="1411599"/>
            <a:ext cx="5410201" cy="18305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52600" y="3276421"/>
            <a:ext cx="594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 монтажом следует проконтролировать наличие прокладки O-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Ring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фитинге и удостовериться, не повреждена ли она, а также, нет ли каких-либо загрязнений (опилок или других острых частиц), которые могут повредить прокладку O-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Ring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во время монтажа. С целью правильного монтажа необходимо также убедиться, что расстояние между соседними фитингами не меньше, чем допустимое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GB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3146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Монтаж соединений - вставка трубы в соединитель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AB84630-CFD0-4671-A6D8-6AAD3E6B5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399" y="2092141"/>
            <a:ext cx="2404819" cy="15870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" y="2004358"/>
            <a:ext cx="5791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 выполнением </a:t>
            </a:r>
            <a:r>
              <a:rPr lang="ru-RU" sz="1200" dirty="0" err="1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опресовки</a:t>
            </a:r>
            <a:r>
              <a:rPr lang="ru-RU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необходимо соосно вставить трубу в соединитель</a:t>
            </a:r>
            <a:r>
              <a:rPr lang="en-US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отмеченную глубину (допускается легкое проворачивание</a:t>
            </a:r>
            <a:r>
              <a:rPr lang="en-US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трубы). Запрещается применять масла и смазку с целью</a:t>
            </a:r>
            <a:r>
              <a:rPr lang="en-US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облегчения вставки трубы (возможно использование воды или мыльного раствора -</a:t>
            </a:r>
            <a:r>
              <a:rPr lang="en-US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рекомендуется при испытаниях герметичности системы сжатым воздухом). </a:t>
            </a:r>
          </a:p>
          <a:p>
            <a:endParaRPr lang="ru-RU" sz="1200" dirty="0">
              <a:solidFill>
                <a:srgbClr val="1D1D1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случае</a:t>
            </a:r>
            <a:r>
              <a:rPr lang="en-US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монтажа большого количества соединений по принципу вставки трубы в соединитель,</a:t>
            </a:r>
            <a:r>
              <a:rPr lang="en-US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затем выполнения операции </a:t>
            </a:r>
            <a:r>
              <a:rPr lang="ru-RU" sz="1200" dirty="0" err="1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опрессовки</a:t>
            </a:r>
            <a:r>
              <a:rPr lang="ru-RU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важно контролировать глубину вставки труб</a:t>
            </a:r>
            <a:r>
              <a:rPr lang="en-US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соединитель перед каждой </a:t>
            </a:r>
            <a:r>
              <a:rPr lang="ru-RU" sz="1200" dirty="0" err="1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опрессовкой</a:t>
            </a:r>
            <a:r>
              <a:rPr lang="ru-RU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ориентируясь на отметки, предварительно</a:t>
            </a:r>
            <a:r>
              <a:rPr lang="en-US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нанесенные на трубу маркером.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57123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Монтаж соединений –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опрессовка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фитинга на трубе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67CC142-5697-470F-8423-BABFE16C3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266950"/>
            <a:ext cx="2688300" cy="17415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" y="1809750"/>
            <a:ext cx="54102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Опрессовка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>
              <a:solidFill>
                <a:srgbClr val="1D1D1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 началом процесса </a:t>
            </a:r>
            <a:r>
              <a:rPr lang="ru-RU" sz="1200" dirty="0" err="1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опрессовки</a:t>
            </a:r>
            <a:r>
              <a:rPr lang="ru-RU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необходимо удостовериться в исправности инструмента. Рекомендуется использовать прессы и пресс-клещи, предоставляемые Системой KAN-</a:t>
            </a:r>
            <a:r>
              <a:rPr lang="ru-RU" sz="1200" dirty="0" err="1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therm</a:t>
            </a:r>
            <a:r>
              <a:rPr lang="ru-RU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Необходимо всегда подбирать размер пресс-клещей соответственно диаметру выполняемого соединения. Пресс-клещи должны быть расположены на соединителе таким образом, чтобы их профиль обжима точно охватывал место размещения O-</a:t>
            </a:r>
            <a:r>
              <a:rPr lang="ru-RU" sz="1200" dirty="0" err="1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Ringa</a:t>
            </a:r>
            <a:r>
              <a:rPr lang="ru-RU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соединителе (выпуклую часть соединителя). После запуска пресса процесс обжима происходит автоматически и не может быть остановлен. Если по каким-либо причинам процесс </a:t>
            </a:r>
            <a:r>
              <a:rPr lang="ru-RU" sz="1200" dirty="0" err="1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опрессовки</a:t>
            </a:r>
            <a:r>
              <a:rPr lang="ru-RU" sz="1200" dirty="0">
                <a:solidFill>
                  <a:srgbClr val="1D1D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прервется, соединение необходимо демонтировать (вырезать) и выполнить новое.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2097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Монтаж соединения - минимальные монтажные расстояния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63EE7B9-9830-4B55-9950-1928C06E17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61868"/>
              </p:ext>
            </p:extLst>
          </p:nvPr>
        </p:nvGraphicFramePr>
        <p:xfrm>
          <a:off x="682800" y="3181350"/>
          <a:ext cx="76992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60">
                  <a:extLst>
                    <a:ext uri="{9D8B030D-6E8A-4147-A177-3AD203B41FA5}">
                      <a16:colId xmlns:a16="http://schemas.microsoft.com/office/drawing/2014/main" val="978050044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353113966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23934111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90610403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89410087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19589134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441495948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70912421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35255270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63623620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5580729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2010520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35336849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322019781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</a:t>
                      </a:r>
                      <a:endParaRPr lang="en-GB" sz="1000" dirty="0">
                        <a:solidFill>
                          <a:schemeClr val="tx1"/>
                        </a:solidFill>
                        <a:latin typeface="Symbol" panose="05050102010706020507" pitchFamily="18" charset="2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мм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66,7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76,1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88,9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108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92043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pl-PL" sz="10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  <a:endParaRPr lang="en-GB" sz="10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145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165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185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85231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pl-PL" sz="10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  <a:endParaRPr lang="en-GB" sz="10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85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115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125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135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78203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pl-PL" sz="1000" b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dmin</a:t>
                      </a:r>
                      <a:endParaRPr lang="en-GB" sz="10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55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38468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pl-PL" sz="10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es</a:t>
                      </a:r>
                      <a:endParaRPr lang="en-GB" sz="10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</a:t>
                      </a:r>
                      <a:endParaRPr lang="en-GB" sz="1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417692"/>
                  </a:ext>
                </a:extLst>
              </a:tr>
            </a:tbl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E32798F0-3E8A-41B6-AB51-1C7842205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428750"/>
            <a:ext cx="1563964" cy="155346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C26D60B-6A2E-4AE0-873A-0E366D2C2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60575"/>
            <a:ext cx="1618874" cy="148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0770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Крепление труб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6EAABC7-12C7-435F-83C3-2EEC16F0EC56}"/>
              </a:ext>
            </a:extLst>
          </p:cNvPr>
          <p:cNvSpPr txBox="1">
            <a:spLocks/>
          </p:cNvSpPr>
          <p:nvPr/>
        </p:nvSpPr>
        <p:spPr>
          <a:xfrm>
            <a:off x="381000" y="1642705"/>
            <a:ext cx="7772400" cy="395645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Максимальные монтажные расстояния между точками крепления трубопроводов, наполненных водой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A377987-A2E9-4D6A-99CD-19E0AC445E54}"/>
              </a:ext>
            </a:extLst>
          </p:cNvPr>
          <p:cNvSpPr txBox="1">
            <a:spLocks/>
          </p:cNvSpPr>
          <p:nvPr/>
        </p:nvSpPr>
        <p:spPr>
          <a:xfrm>
            <a:off x="381000" y="3867150"/>
            <a:ext cx="7772400" cy="395645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случае систем газоснабжения необходимо придерживаться местных правил.</a:t>
            </a:r>
            <a:endParaRPr lang="en-GB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endParaRPr lang="en-GB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89070F4-88F7-4422-9FD0-9C4778349C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059633"/>
              </p:ext>
            </p:extLst>
          </p:nvPr>
        </p:nvGraphicFramePr>
        <p:xfrm>
          <a:off x="508884" y="2338070"/>
          <a:ext cx="8025516" cy="131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59201376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09857573"/>
                    </a:ext>
                  </a:extLst>
                </a:gridCol>
                <a:gridCol w="522743">
                  <a:extLst>
                    <a:ext uri="{9D8B030D-6E8A-4147-A177-3AD203B41FA5}">
                      <a16:colId xmlns:a16="http://schemas.microsoft.com/office/drawing/2014/main" val="10018234"/>
                    </a:ext>
                  </a:extLst>
                </a:gridCol>
                <a:gridCol w="522743">
                  <a:extLst>
                    <a:ext uri="{9D8B030D-6E8A-4147-A177-3AD203B41FA5}">
                      <a16:colId xmlns:a16="http://schemas.microsoft.com/office/drawing/2014/main" val="3892648824"/>
                    </a:ext>
                  </a:extLst>
                </a:gridCol>
                <a:gridCol w="522743">
                  <a:extLst>
                    <a:ext uri="{9D8B030D-6E8A-4147-A177-3AD203B41FA5}">
                      <a16:colId xmlns:a16="http://schemas.microsoft.com/office/drawing/2014/main" val="4086179617"/>
                    </a:ext>
                  </a:extLst>
                </a:gridCol>
                <a:gridCol w="522743">
                  <a:extLst>
                    <a:ext uri="{9D8B030D-6E8A-4147-A177-3AD203B41FA5}">
                      <a16:colId xmlns:a16="http://schemas.microsoft.com/office/drawing/2014/main" val="3897588866"/>
                    </a:ext>
                  </a:extLst>
                </a:gridCol>
                <a:gridCol w="522743">
                  <a:extLst>
                    <a:ext uri="{9D8B030D-6E8A-4147-A177-3AD203B41FA5}">
                      <a16:colId xmlns:a16="http://schemas.microsoft.com/office/drawing/2014/main" val="3028322378"/>
                    </a:ext>
                  </a:extLst>
                </a:gridCol>
                <a:gridCol w="522743">
                  <a:extLst>
                    <a:ext uri="{9D8B030D-6E8A-4147-A177-3AD203B41FA5}">
                      <a16:colId xmlns:a16="http://schemas.microsoft.com/office/drawing/2014/main" val="2762490959"/>
                    </a:ext>
                  </a:extLst>
                </a:gridCol>
                <a:gridCol w="522743">
                  <a:extLst>
                    <a:ext uri="{9D8B030D-6E8A-4147-A177-3AD203B41FA5}">
                      <a16:colId xmlns:a16="http://schemas.microsoft.com/office/drawing/2014/main" val="2869913472"/>
                    </a:ext>
                  </a:extLst>
                </a:gridCol>
                <a:gridCol w="522743">
                  <a:extLst>
                    <a:ext uri="{9D8B030D-6E8A-4147-A177-3AD203B41FA5}">
                      <a16:colId xmlns:a16="http://schemas.microsoft.com/office/drawing/2014/main" val="3401310629"/>
                    </a:ext>
                  </a:extLst>
                </a:gridCol>
                <a:gridCol w="522743">
                  <a:extLst>
                    <a:ext uri="{9D8B030D-6E8A-4147-A177-3AD203B41FA5}">
                      <a16:colId xmlns:a16="http://schemas.microsoft.com/office/drawing/2014/main" val="559927248"/>
                    </a:ext>
                  </a:extLst>
                </a:gridCol>
                <a:gridCol w="522743">
                  <a:extLst>
                    <a:ext uri="{9D8B030D-6E8A-4147-A177-3AD203B41FA5}">
                      <a16:colId xmlns:a16="http://schemas.microsoft.com/office/drawing/2014/main" val="3142364298"/>
                    </a:ext>
                  </a:extLst>
                </a:gridCol>
                <a:gridCol w="522743">
                  <a:extLst>
                    <a:ext uri="{9D8B030D-6E8A-4147-A177-3AD203B41FA5}">
                      <a16:colId xmlns:a16="http://schemas.microsoft.com/office/drawing/2014/main" val="2468767474"/>
                    </a:ext>
                  </a:extLst>
                </a:gridCol>
                <a:gridCol w="522743">
                  <a:extLst>
                    <a:ext uri="{9D8B030D-6E8A-4147-A177-3AD203B41FA5}">
                      <a16:colId xmlns:a16="http://schemas.microsoft.com/office/drawing/2014/main" val="368905890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</a:t>
                      </a:r>
                      <a:r>
                        <a:rPr lang="ru-RU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мм</a:t>
                      </a:r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66,7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76,1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88,9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108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796483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pPr algn="ctr"/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</a:t>
                      </a:r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00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4,25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4,25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4,75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5,00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794478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ru-RU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Максимальное</a:t>
                      </a:r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расстояние между точками крепления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73672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Компенсация тепловых удлинений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BA73603-BE38-4533-9E35-2D720AFB5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52292"/>
            <a:ext cx="81359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трубопроводы должны быть проложены таким образом, чтобы обеспечить правильную компенсацию теплового удлинения.</a:t>
            </a:r>
            <a:endParaRPr lang="en-GB" sz="1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400" b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92F4B2-30CC-4701-ABE5-EFFC31D88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945561"/>
            <a:ext cx="813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latin typeface="Tahoma" pitchFamily="34" charset="0"/>
              </a:rPr>
              <a:t>Тепловое удлинение и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длина компенсационного плеча</a:t>
            </a:r>
            <a:r>
              <a:rPr lang="en-GB" sz="1400" b="0" dirty="0">
                <a:latin typeface="Tahoma" pitchFamily="34" charset="0"/>
              </a:rPr>
              <a:t>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2075D973-A7E2-4AFD-849C-11AB411E0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952512"/>
            <a:ext cx="6096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dirty="0">
                <a:latin typeface="Tahoma" pitchFamily="34" charset="0"/>
              </a:rPr>
              <a:t>ΔL – </a:t>
            </a:r>
            <a:r>
              <a:rPr lang="ru-RU" sz="1400" dirty="0">
                <a:latin typeface="Tahoma" pitchFamily="34" charset="0"/>
              </a:rPr>
              <a:t>тепловое удлинение </a:t>
            </a:r>
            <a:r>
              <a:rPr lang="en-GB" sz="1400" dirty="0">
                <a:latin typeface="Tahoma" pitchFamily="34" charset="0"/>
              </a:rPr>
              <a:t>[</a:t>
            </a:r>
            <a:r>
              <a:rPr lang="ru-RU" sz="1400" dirty="0">
                <a:latin typeface="Tahoma" pitchFamily="34" charset="0"/>
              </a:rPr>
              <a:t>мм</a:t>
            </a:r>
            <a:r>
              <a:rPr lang="en-GB" sz="1400" dirty="0">
                <a:latin typeface="Tahoma" pitchFamily="34" charset="0"/>
              </a:rPr>
              <a:t>]</a:t>
            </a:r>
            <a:br>
              <a:rPr lang="en-GB" sz="1400" dirty="0">
                <a:latin typeface="Tahoma" pitchFamily="34" charset="0"/>
              </a:rPr>
            </a:br>
            <a:r>
              <a:rPr lang="en-GB" sz="1400" dirty="0"/>
              <a:t>α</a:t>
            </a:r>
            <a:r>
              <a:rPr lang="en-GB" sz="1400" dirty="0">
                <a:latin typeface="Tahoma" pitchFamily="34" charset="0"/>
              </a:rPr>
              <a:t> –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коэффициент теплового линейного удлинения </a:t>
            </a:r>
            <a:r>
              <a:rPr lang="en-GB" sz="1400" dirty="0"/>
              <a:t>α </a:t>
            </a:r>
            <a:r>
              <a:rPr lang="en-GB" sz="1400" dirty="0">
                <a:latin typeface="Tahoma" pitchFamily="34" charset="0"/>
              </a:rPr>
              <a:t>=0,0165 [</a:t>
            </a:r>
            <a:r>
              <a:rPr lang="ru-RU" sz="1400" dirty="0">
                <a:latin typeface="Tahoma" pitchFamily="34" charset="0"/>
              </a:rPr>
              <a:t>мм</a:t>
            </a:r>
            <a:r>
              <a:rPr lang="en-GB" sz="1400" dirty="0">
                <a:latin typeface="Tahoma" pitchFamily="34" charset="0"/>
              </a:rPr>
              <a:t>/</a:t>
            </a:r>
            <a:r>
              <a:rPr lang="ru-RU" sz="1400" dirty="0">
                <a:latin typeface="Tahoma" pitchFamily="34" charset="0"/>
              </a:rPr>
              <a:t>м</a:t>
            </a:r>
            <a:r>
              <a:rPr lang="en-GB" sz="1400" dirty="0">
                <a:latin typeface="Tahoma" pitchFamily="34" charset="0"/>
              </a:rPr>
              <a:t>·K]</a:t>
            </a:r>
          </a:p>
          <a:p>
            <a:r>
              <a:rPr lang="en-GB" sz="1400" dirty="0">
                <a:latin typeface="Tahoma" pitchFamily="34" charset="0"/>
              </a:rPr>
              <a:t>L – </a:t>
            </a:r>
            <a:r>
              <a:rPr lang="ru-RU" sz="1400" dirty="0">
                <a:latin typeface="Tahoma" pitchFamily="34" charset="0"/>
              </a:rPr>
              <a:t>перво</a:t>
            </a:r>
            <a:r>
              <a:rPr lang="ru-RU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начальная длина отрезка трубопровода </a:t>
            </a:r>
            <a:r>
              <a:rPr lang="en-GB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ru-RU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en-GB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  <a:p>
            <a:r>
              <a:rPr lang="en-GB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ΔT –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разница температур (рабочей и при монтаже)</a:t>
            </a:r>
            <a:r>
              <a:rPr lang="pl-PL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[K]</a:t>
            </a:r>
          </a:p>
          <a:p>
            <a:r>
              <a:rPr lang="en-GB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Ls – </a:t>
            </a:r>
            <a:r>
              <a:rPr lang="ru-RU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требуемая длина компенсационного плеча </a:t>
            </a:r>
            <a:r>
              <a:rPr lang="en-GB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ru-RU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мм</a:t>
            </a:r>
            <a:r>
              <a:rPr lang="en-GB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  <a:p>
            <a:r>
              <a:rPr lang="en-GB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K –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константа материала</a:t>
            </a:r>
            <a:r>
              <a:rPr lang="pl-PL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K=</a:t>
            </a:r>
            <a:r>
              <a:rPr lang="ru-RU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  <a:endParaRPr lang="en-GB" sz="1400" dirty="0"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ru-RU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</a:t>
            </a:r>
            <a:r>
              <a:rPr lang="en-GB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наружный диаметр трубы </a:t>
            </a:r>
            <a:r>
              <a:rPr lang="en-GB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ru-RU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мм</a:t>
            </a:r>
            <a:r>
              <a:rPr lang="en-GB" sz="1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0331DE6-66BB-43EA-8694-FDD673A1E9A8}"/>
              </a:ext>
            </a:extLst>
          </p:cNvPr>
          <p:cNvSpPr/>
          <p:nvPr/>
        </p:nvSpPr>
        <p:spPr>
          <a:xfrm>
            <a:off x="1988399" y="2387084"/>
            <a:ext cx="1739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>
                <a:solidFill>
                  <a:srgbClr val="1D1D1B"/>
                </a:solidFill>
                <a:latin typeface="TimesNewRomanPS-BoldItalicMT"/>
              </a:rPr>
              <a:t>ΔL = α × L × ΔT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rostokąt 8">
                <a:extLst>
                  <a:ext uri="{FF2B5EF4-FFF2-40B4-BE49-F238E27FC236}">
                    <a16:creationId xmlns:a16="http://schemas.microsoft.com/office/drawing/2014/main" id="{0C30B491-D862-4E3D-AB0F-A06F4F93A23C}"/>
                  </a:ext>
                </a:extLst>
              </p:cNvPr>
              <p:cNvSpPr/>
              <p:nvPr/>
            </p:nvSpPr>
            <p:spPr>
              <a:xfrm>
                <a:off x="3994057" y="2343150"/>
                <a:ext cx="2516971" cy="427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b="1" i="1" dirty="0">
                    <a:solidFill>
                      <a:srgbClr val="1D1D1B"/>
                    </a:solidFill>
                    <a:latin typeface="TimesNewRomanPS-BoldItalicMT"/>
                  </a:rPr>
                  <a:t>Ls = K ×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b="1" i="1" smtClean="0">
                            <a:solidFill>
                              <a:srgbClr val="1D1D1B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GB" b="1" i="1" dirty="0">
                            <a:solidFill>
                              <a:srgbClr val="1D1D1B"/>
                            </a:solidFill>
                            <a:latin typeface="TimesNewRomanPS-BoldItalicMT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ru-RU" b="1" i="1" dirty="0" smtClean="0">
                            <a:solidFill>
                              <a:srgbClr val="1D1D1B"/>
                            </a:solidFill>
                            <a:latin typeface="TimesNewRomanPS-BoldItalicMT"/>
                          </a:rPr>
                          <m:t>нар</m:t>
                        </m:r>
                        <m:r>
                          <m:rPr>
                            <m:nor/>
                          </m:rPr>
                          <a:rPr lang="en-GB" b="1" i="1" dirty="0">
                            <a:solidFill>
                              <a:srgbClr val="1D1D1B"/>
                            </a:solidFill>
                            <a:latin typeface="TimesNewRomanPS-BoldItalicM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b="1" i="1" dirty="0">
                            <a:solidFill>
                              <a:srgbClr val="1D1D1B"/>
                            </a:solidFill>
                            <a:latin typeface="TimesNewRomanPS-BoldItalicMT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GB" b="1" i="1" dirty="0">
                            <a:solidFill>
                              <a:srgbClr val="1D1D1B"/>
                            </a:solidFill>
                            <a:latin typeface="TimesNewRomanPS-BoldItalicM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b="1" i="1" dirty="0">
                            <a:solidFill>
                              <a:srgbClr val="1D1D1B"/>
                            </a:solidFill>
                            <a:latin typeface="TimesNewRomanPS-BoldItalicMT"/>
                          </a:rPr>
                          <m:t>ΔL</m:t>
                        </m:r>
                      </m:e>
                    </m:ra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9" name="Prostokąt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C30B491-D862-4E3D-AB0F-A06F4F93A2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057" y="2343150"/>
                <a:ext cx="2516971" cy="427746"/>
              </a:xfrm>
              <a:prstGeom prst="rect">
                <a:avLst/>
              </a:prstGeom>
              <a:blipFill rotWithShape="0">
                <a:blip r:embed="rId2"/>
                <a:stretch>
                  <a:fillRect l="-1937" b="-169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3349175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Защита от коррозии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BA73603-BE38-4533-9E35-2D720AFB5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52292"/>
            <a:ext cx="81359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Требования к воде, подаваемой в систему из меди:</a:t>
            </a:r>
            <a:endParaRPr lang="en-GB" sz="1400" b="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92F4B2-30CC-4701-ABE5-EFFC31D88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792063"/>
            <a:ext cx="813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Tahoma" pitchFamily="34" charset="0"/>
              </a:rPr>
              <a:t>Допустимый уровень</a:t>
            </a:r>
            <a:r>
              <a:rPr lang="pl-PL" sz="1400" b="0" dirty="0">
                <a:latin typeface="Tahoma" pitchFamily="34" charset="0"/>
              </a:rPr>
              <a:t> pH</a:t>
            </a:r>
            <a:r>
              <a:rPr lang="en-GB" sz="1400" b="0" dirty="0">
                <a:latin typeface="Tahoma" pitchFamily="34" charset="0"/>
              </a:rPr>
              <a:t>:			pH &gt; 7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4498579F-E72F-4724-97A0-DA6F55950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741838"/>
            <a:ext cx="813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latin typeface="Tahoma" pitchFamily="34" charset="0"/>
              </a:rPr>
              <a:t>Допустимое содержание нитрат-ионов</a:t>
            </a:r>
            <a:r>
              <a:rPr lang="en-GB" sz="1400" b="0" dirty="0">
                <a:latin typeface="Tahoma" pitchFamily="34" charset="0"/>
              </a:rPr>
              <a:t>:		NO</a:t>
            </a:r>
            <a:r>
              <a:rPr lang="en-GB" sz="1400" b="0" baseline="-25000" dirty="0">
                <a:latin typeface="Tahoma" pitchFamily="34" charset="0"/>
              </a:rPr>
              <a:t>3</a:t>
            </a:r>
            <a:r>
              <a:rPr lang="en-GB" sz="1400" baseline="30000" dirty="0">
                <a:latin typeface="Tahoma" pitchFamily="34" charset="0"/>
              </a:rPr>
              <a:t>-</a:t>
            </a:r>
            <a:r>
              <a:rPr lang="en-GB" sz="1400" b="0" dirty="0">
                <a:latin typeface="Tahoma" pitchFamily="34" charset="0"/>
              </a:rPr>
              <a:t> &lt; 30 </a:t>
            </a:r>
            <a:r>
              <a:rPr lang="ru-RU" sz="1400" b="0" dirty="0">
                <a:latin typeface="Tahoma" pitchFamily="34" charset="0"/>
              </a:rPr>
              <a:t>мг/</a:t>
            </a:r>
            <a:r>
              <a:rPr lang="ru-RU" sz="1400" b="0" dirty="0" err="1">
                <a:latin typeface="Tahoma" pitchFamily="34" charset="0"/>
              </a:rPr>
              <a:t>дм</a:t>
            </a:r>
            <a:r>
              <a:rPr lang="en-GB" sz="1400" b="0" baseline="30000" dirty="0">
                <a:latin typeface="Tahoma" pitchFamily="34" charset="0"/>
              </a:rPr>
              <a:t>3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520BE4-9038-4FD3-A3CD-E6C47EBB5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219972"/>
            <a:ext cx="81359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latin typeface="Tahoma" pitchFamily="34" charset="0"/>
              </a:rPr>
              <a:t>Допустимое содержание сульфат-ионов</a:t>
            </a:r>
            <a:r>
              <a:rPr lang="pl-PL" sz="1400" dirty="0">
                <a:latin typeface="Tahoma" pitchFamily="34" charset="0"/>
              </a:rPr>
              <a:t> </a:t>
            </a:r>
            <a:endParaRPr lang="ru-RU" sz="1400" dirty="0">
              <a:latin typeface="Tahoma" pitchFamily="34" charset="0"/>
            </a:endParaRPr>
          </a:p>
          <a:p>
            <a:r>
              <a:rPr lang="ru-RU" sz="1400" dirty="0">
                <a:latin typeface="Tahoma" pitchFamily="34" charset="0"/>
              </a:rPr>
              <a:t>по отношению к общей щелочности</a:t>
            </a:r>
            <a:r>
              <a:rPr lang="en-GB" sz="1400" dirty="0">
                <a:latin typeface="Tahoma" pitchFamily="34" charset="0"/>
              </a:rPr>
              <a:t>:		A</a:t>
            </a:r>
            <a:r>
              <a:rPr lang="en-GB" sz="1400" baseline="-25000" dirty="0">
                <a:latin typeface="Tahoma" pitchFamily="34" charset="0"/>
              </a:rPr>
              <a:t>GENERAL</a:t>
            </a:r>
            <a:r>
              <a:rPr lang="en-GB" sz="1400" dirty="0">
                <a:latin typeface="Tahoma" pitchFamily="34" charset="0"/>
              </a:rPr>
              <a:t> / SO</a:t>
            </a:r>
            <a:r>
              <a:rPr lang="en-GB" sz="1400" baseline="-25000" dirty="0">
                <a:latin typeface="Tahoma" pitchFamily="34" charset="0"/>
              </a:rPr>
              <a:t>4</a:t>
            </a:r>
            <a:r>
              <a:rPr lang="en-GB" sz="1400" baseline="30000" dirty="0">
                <a:latin typeface="Tahoma" pitchFamily="34" charset="0"/>
              </a:rPr>
              <a:t>2</a:t>
            </a:r>
            <a:r>
              <a:rPr lang="en-GB" sz="1400" b="1" baseline="30000" dirty="0">
                <a:latin typeface="Tahoma" pitchFamily="34" charset="0"/>
              </a:rPr>
              <a:t>-</a:t>
            </a:r>
            <a:r>
              <a:rPr lang="en-GB" sz="1400" dirty="0">
                <a:latin typeface="Tahoma" pitchFamily="34" charset="0"/>
              </a:rPr>
              <a:t> &gt; 2</a:t>
            </a:r>
            <a:r>
              <a:rPr lang="en-GB" sz="1400" b="0" dirty="0">
                <a:latin typeface="Tahoma" pitchFamily="34" charset="0"/>
              </a:rPr>
              <a:t>	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915D3393-60DF-4BB6-99BB-96577A617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49262"/>
            <a:ext cx="813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latin typeface="Tahoma" pitchFamily="34" charset="0"/>
              </a:rPr>
              <a:t>Допустимое содержание ионов меди</a:t>
            </a:r>
            <a:r>
              <a:rPr lang="en-GB" sz="1400" b="0" dirty="0">
                <a:latin typeface="Tahoma" pitchFamily="34" charset="0"/>
              </a:rPr>
              <a:t>:		Cu</a:t>
            </a:r>
            <a:r>
              <a:rPr lang="en-GB" sz="1400" b="0" baseline="-25000" dirty="0">
                <a:latin typeface="Tahoma" pitchFamily="34" charset="0"/>
              </a:rPr>
              <a:t>2</a:t>
            </a:r>
            <a:r>
              <a:rPr lang="en-GB" sz="1400" baseline="30000" dirty="0">
                <a:latin typeface="Tahoma" pitchFamily="34" charset="0"/>
              </a:rPr>
              <a:t>+</a:t>
            </a:r>
            <a:r>
              <a:rPr lang="en-GB" sz="1400" b="0" dirty="0">
                <a:latin typeface="Tahoma" pitchFamily="34" charset="0"/>
              </a:rPr>
              <a:t> &lt; 2 </a:t>
            </a:r>
            <a:r>
              <a:rPr lang="ru-RU" sz="1400" b="0" dirty="0">
                <a:latin typeface="Tahoma" pitchFamily="34" charset="0"/>
              </a:rPr>
              <a:t>мг/</a:t>
            </a:r>
            <a:r>
              <a:rPr lang="ru-RU" sz="1400" b="0" dirty="0" err="1">
                <a:latin typeface="Tahoma" pitchFamily="34" charset="0"/>
              </a:rPr>
              <a:t>дм</a:t>
            </a:r>
            <a:r>
              <a:rPr lang="en-GB" sz="1400" b="0" baseline="30000" dirty="0">
                <a:latin typeface="Tahoma" pitchFamily="34" charset="0"/>
              </a:rPr>
              <a:t>3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06E4E5FF-86C5-4AE0-A742-E3D123CF8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43" y="3835015"/>
            <a:ext cx="81359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latin typeface="Tahoma" pitchFamily="34" charset="0"/>
              </a:rPr>
              <a:t>Допустимое содержание хлорид-ионов</a:t>
            </a:r>
          </a:p>
          <a:p>
            <a:r>
              <a:rPr lang="ru-RU" sz="1400" dirty="0">
                <a:latin typeface="Tahoma" pitchFamily="34" charset="0"/>
              </a:rPr>
              <a:t> и сульфат-ионов</a:t>
            </a:r>
            <a:r>
              <a:rPr lang="en-GB" sz="1400" b="0" dirty="0">
                <a:latin typeface="Tahoma" pitchFamily="34" charset="0"/>
              </a:rPr>
              <a:t>:		</a:t>
            </a:r>
            <a:r>
              <a:rPr lang="pl-PL" sz="1400" b="0" dirty="0">
                <a:latin typeface="Tahoma" pitchFamily="34" charset="0"/>
              </a:rPr>
              <a:t>	                </a:t>
            </a:r>
            <a:r>
              <a:rPr lang="en-GB" sz="1400" b="0" dirty="0">
                <a:latin typeface="Tahoma" pitchFamily="34" charset="0"/>
              </a:rPr>
              <a:t>Cl</a:t>
            </a:r>
            <a:r>
              <a:rPr lang="en-GB" sz="1400" b="1" baseline="30000" dirty="0">
                <a:latin typeface="Tahoma" pitchFamily="34" charset="0"/>
              </a:rPr>
              <a:t>-</a:t>
            </a:r>
            <a:r>
              <a:rPr lang="en-GB" sz="1400" b="0" dirty="0">
                <a:latin typeface="Tahoma" pitchFamily="34" charset="0"/>
              </a:rPr>
              <a:t> + SO</a:t>
            </a:r>
            <a:r>
              <a:rPr lang="en-GB" sz="1400" b="0" baseline="-25000" dirty="0">
                <a:latin typeface="Tahoma" pitchFamily="34" charset="0"/>
              </a:rPr>
              <a:t>4</a:t>
            </a:r>
            <a:r>
              <a:rPr lang="en-GB" sz="1400" b="0" baseline="30000" dirty="0">
                <a:latin typeface="Tahoma" pitchFamily="34" charset="0"/>
              </a:rPr>
              <a:t>2</a:t>
            </a:r>
            <a:r>
              <a:rPr lang="en-GB" sz="1400" baseline="30000" dirty="0">
                <a:latin typeface="Tahoma" pitchFamily="34" charset="0"/>
              </a:rPr>
              <a:t>-</a:t>
            </a:r>
            <a:r>
              <a:rPr lang="en-GB" sz="1400" b="0" dirty="0">
                <a:latin typeface="Tahoma" pitchFamily="34" charset="0"/>
              </a:rPr>
              <a:t> &lt; 50 </a:t>
            </a:r>
            <a:r>
              <a:rPr lang="ru-RU" sz="1400" b="0" dirty="0">
                <a:latin typeface="Tahoma" pitchFamily="34" charset="0"/>
              </a:rPr>
              <a:t>мг/</a:t>
            </a:r>
            <a:r>
              <a:rPr lang="ru-RU" sz="1400" b="0" dirty="0" err="1">
                <a:latin typeface="Tahoma" pitchFamily="34" charset="0"/>
              </a:rPr>
              <a:t>дм</a:t>
            </a:r>
            <a:r>
              <a:rPr lang="en-GB" sz="1400" b="0" baseline="30000" dirty="0">
                <a:latin typeface="Tahoma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0267656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Защита от коррозии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BA73603-BE38-4533-9E35-2D720AFB5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52292"/>
            <a:ext cx="8610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Соединение медных элементов с элементами из углеродистой, оцинкованной и нержавеющей стали</a:t>
            </a:r>
            <a:r>
              <a:rPr lang="en-GB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GB" sz="1400" b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92F4B2-30CC-4701-ABE5-EFFC31D88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792063"/>
            <a:ext cx="81359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Tahoma" pitchFamily="34" charset="0"/>
              </a:rPr>
              <a:t>Непосредственное соединение меди с углеродистой, оцинкованной и нержавеющей сталью недопустимо из-за риска коррозии материала с более низким потенциалом (углеродистая сталь, оцинкованная сталь, нержавеющая сталь)</a:t>
            </a:r>
            <a:r>
              <a:rPr lang="en-GB" sz="1400" b="0" dirty="0">
                <a:latin typeface="Tahoma" pitchFamily="34" charset="0"/>
              </a:rPr>
              <a:t>.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40422A82-0373-4C4E-9BCE-A9991E659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530727"/>
            <a:ext cx="813593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закрытых системах под давлением можно комбинировать медь и углеродистую сталь или нержавеющую сталь только путем гальванического разделения - например, через муфту из латуни или бронзы длиной</a:t>
            </a:r>
          </a:p>
          <a:p>
            <a:pPr algn="ctr"/>
            <a:r>
              <a:rPr lang="en-GB" sz="1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L ≥ 50 </a:t>
            </a:r>
            <a:r>
              <a:rPr lang="ru-RU" sz="1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мм</a:t>
            </a:r>
            <a:endParaRPr lang="en-GB" sz="1400" b="1" dirty="0"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latin typeface="Tahoma" pitchFamily="34" charset="0"/>
              </a:rPr>
              <a:t>или через непроводящие элементы</a:t>
            </a:r>
            <a:r>
              <a:rPr lang="pl-PL" sz="1400" dirty="0">
                <a:latin typeface="Tahoma" pitchFamily="34" charset="0"/>
              </a:rPr>
              <a:t> </a:t>
            </a:r>
            <a:r>
              <a:rPr lang="en-GB" sz="1400" dirty="0">
                <a:latin typeface="Tahoma" pitchFamily="34" charset="0"/>
              </a:rPr>
              <a:t>(</a:t>
            </a:r>
            <a:r>
              <a:rPr lang="ru-RU" sz="1400" dirty="0">
                <a:latin typeface="Tahoma" pitchFamily="34" charset="0"/>
              </a:rPr>
              <a:t>например, эластомеры</a:t>
            </a:r>
            <a:r>
              <a:rPr lang="en-GB" sz="1400" dirty="0">
                <a:latin typeface="Tahoma" pitchFamily="34" charset="0"/>
              </a:rPr>
              <a:t>).</a:t>
            </a:r>
          </a:p>
          <a:p>
            <a:endParaRPr lang="en-GB" sz="1400" dirty="0">
              <a:latin typeface="Tahoma" pitchFamily="34" charset="0"/>
            </a:endParaRPr>
          </a:p>
          <a:p>
            <a:r>
              <a:rPr lang="ru-RU" sz="1400" dirty="0">
                <a:latin typeface="Tahoma" pitchFamily="34" charset="0"/>
              </a:rPr>
              <a:t>Следует также отметить, что если содержание ионов меди превышает </a:t>
            </a:r>
          </a:p>
          <a:p>
            <a:pPr algn="ctr"/>
            <a:r>
              <a:rPr lang="en-GB" sz="1400" b="1" dirty="0">
                <a:latin typeface="Tahoma" pitchFamily="34" charset="0"/>
              </a:rPr>
              <a:t>Cu</a:t>
            </a:r>
            <a:r>
              <a:rPr lang="en-GB" sz="1400" b="1" baseline="30000" dirty="0">
                <a:latin typeface="Tahoma" pitchFamily="34" charset="0"/>
              </a:rPr>
              <a:t>2+ </a:t>
            </a:r>
            <a:r>
              <a:rPr lang="en-GB" sz="1400" b="1" dirty="0">
                <a:latin typeface="Tahoma" pitchFamily="34" charset="0"/>
              </a:rPr>
              <a:t>= 0,06 </a:t>
            </a:r>
            <a:r>
              <a:rPr lang="ru-RU" sz="1400" b="1" dirty="0">
                <a:latin typeface="Tahoma" pitchFamily="34" charset="0"/>
              </a:rPr>
              <a:t>мг</a:t>
            </a:r>
            <a:r>
              <a:rPr lang="en-GB" sz="1400" b="1" dirty="0">
                <a:latin typeface="Tahoma" pitchFamily="34" charset="0"/>
              </a:rPr>
              <a:t>/</a:t>
            </a:r>
            <a:r>
              <a:rPr lang="ru-RU" sz="1400" b="1" dirty="0" err="1">
                <a:latin typeface="Tahoma" pitchFamily="34" charset="0"/>
              </a:rPr>
              <a:t>дм</a:t>
            </a:r>
            <a:r>
              <a:rPr lang="en-GB" sz="1400" b="1" baseline="30000" dirty="0">
                <a:latin typeface="Tahoma" pitchFamily="34" charset="0"/>
              </a:rPr>
              <a:t>3</a:t>
            </a:r>
          </a:p>
          <a:p>
            <a:r>
              <a:rPr lang="ru-RU" sz="1400" dirty="0">
                <a:latin typeface="Tahoma" pitchFamily="34" charset="0"/>
              </a:rPr>
              <a:t>произойдет коррозия других металлов - необходимо использовать ингибиторы коррозии</a:t>
            </a:r>
            <a:r>
              <a:rPr lang="en-GB" sz="1400" b="0" dirty="0">
                <a:latin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9180251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Защита от коррозии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BA73603-BE38-4533-9E35-2D720AFB5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52292"/>
            <a:ext cx="81359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Соединение меди с углеродистой, оцинкованной и нержавеющей сталью</a:t>
            </a:r>
            <a:r>
              <a:rPr lang="en-GB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GB" sz="1400" b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92F4B2-30CC-4701-ABE5-EFFC31D88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792063"/>
            <a:ext cx="81359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Tahoma" pitchFamily="34" charset="0"/>
              </a:rPr>
              <a:t>В открытых проточных системах важно, чтобы материал с более низким потенциалом (оцинкованная сталь, нержавеющая сталь) был смонтирован перед материалом с более высоким потенциалом (медь), если смотреть по направлению потока</a:t>
            </a:r>
            <a:r>
              <a:rPr lang="en-GB" sz="1400" dirty="0">
                <a:latin typeface="Tahoma" pitchFamily="34" charset="0"/>
              </a:rPr>
              <a:t>:</a:t>
            </a:r>
            <a:endParaRPr lang="en-GB" sz="1400" b="0" dirty="0">
              <a:latin typeface="Tahoma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2AD6E8D0-3614-4313-91C4-91E965625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8135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Оцинкованная или </a:t>
            </a:r>
            <a:r>
              <a:rPr lang="pl-PL" sz="1400" dirty="0">
                <a:latin typeface="Tahoma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нержавеющая сталь</a:t>
            </a:r>
            <a:endParaRPr lang="en-GB" sz="1400" dirty="0">
              <a:latin typeface="Tahoma" pitchFamily="34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EBDF42EB-3646-4F21-A2D4-4817AADCA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285418"/>
            <a:ext cx="15533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0" dirty="0">
                <a:latin typeface="Tahoma" pitchFamily="34" charset="0"/>
              </a:rPr>
              <a:t>Медь</a:t>
            </a:r>
            <a:endParaRPr lang="en-GB" sz="1400" b="0" dirty="0">
              <a:latin typeface="Tahoma" pitchFamily="34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4DED77D7-889B-4AD5-895F-A1C1A3BCB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330773"/>
            <a:ext cx="15533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0" dirty="0">
                <a:latin typeface="Tahoma" pitchFamily="34" charset="0"/>
              </a:rPr>
              <a:t>Медь</a:t>
            </a:r>
            <a:endParaRPr lang="en-GB" sz="1400" b="0" dirty="0">
              <a:latin typeface="Tahoma" pitchFamily="34" charset="0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F4C96739-8479-4771-BE4B-D0DC04975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177697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Оцинкованная или </a:t>
            </a:r>
            <a:r>
              <a:rPr lang="pl-PL" sz="1400" dirty="0">
                <a:latin typeface="Tahoma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нержавеющая сталь</a:t>
            </a:r>
            <a:endParaRPr lang="en-GB" sz="1400" dirty="0">
              <a:latin typeface="Tahoma" pitchFamily="34" charset="0"/>
            </a:endParaRPr>
          </a:p>
        </p:txBody>
      </p:sp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id="{A6303E01-B261-4BF7-A9FA-9A1C37A2EE16}"/>
              </a:ext>
            </a:extLst>
          </p:cNvPr>
          <p:cNvCxnSpPr>
            <a:stCxn id="9" idx="3"/>
            <a:endCxn id="11" idx="1"/>
          </p:cNvCxnSpPr>
          <p:nvPr/>
        </p:nvCxnSpPr>
        <p:spPr>
          <a:xfrm flipV="1">
            <a:off x="2362200" y="3439307"/>
            <a:ext cx="609600" cy="365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7837700E-B199-41EC-8EF7-22F76EA260A8}"/>
              </a:ext>
            </a:extLst>
          </p:cNvPr>
          <p:cNvCxnSpPr/>
          <p:nvPr/>
        </p:nvCxnSpPr>
        <p:spPr>
          <a:xfrm flipV="1">
            <a:off x="5726963" y="3481008"/>
            <a:ext cx="961231" cy="36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6E3630BE-02B0-420C-9404-CF619464E470}"/>
              </a:ext>
            </a:extLst>
          </p:cNvPr>
          <p:cNvCxnSpPr>
            <a:cxnSpLocks/>
          </p:cNvCxnSpPr>
          <p:nvPr/>
        </p:nvCxnSpPr>
        <p:spPr>
          <a:xfrm>
            <a:off x="4448969" y="2987927"/>
            <a:ext cx="3979806" cy="11840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73F57AC9-E41E-4E6D-8DB2-8432B9BECE64}"/>
              </a:ext>
            </a:extLst>
          </p:cNvPr>
          <p:cNvCxnSpPr>
            <a:cxnSpLocks/>
          </p:cNvCxnSpPr>
          <p:nvPr/>
        </p:nvCxnSpPr>
        <p:spPr>
          <a:xfrm flipH="1">
            <a:off x="4448969" y="2772483"/>
            <a:ext cx="4009232" cy="13232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92098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Placeholder 12"/>
          <p:cNvSpPr txBox="1">
            <a:spLocks/>
          </p:cNvSpPr>
          <p:nvPr/>
        </p:nvSpPr>
        <p:spPr>
          <a:xfrm>
            <a:off x="381000" y="1355527"/>
            <a:ext cx="8305800" cy="990600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Медные трубы не представлены в рамках Системы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KAN-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therm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Copper.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Допускается использование труб, соответствующих норме 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PN-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1057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Круглые бесшовные медные трубы для воды и газа, используемые в санитарно-технических и отопительных системах. В таблице ниже показана допустимая толщина стенок труб. 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Трубы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4E44B2B1-B117-42B7-92D1-DB7653100F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176035"/>
              </p:ext>
            </p:extLst>
          </p:nvPr>
        </p:nvGraphicFramePr>
        <p:xfrm>
          <a:off x="228600" y="2419350"/>
          <a:ext cx="8711997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4597">
                  <a:extLst>
                    <a:ext uri="{9D8B030D-6E8A-4147-A177-3AD203B41FA5}">
                      <a16:colId xmlns:a16="http://schemas.microsoft.com/office/drawing/2014/main" val="2601557789"/>
                    </a:ext>
                  </a:extLst>
                </a:gridCol>
                <a:gridCol w="631450">
                  <a:extLst>
                    <a:ext uri="{9D8B030D-6E8A-4147-A177-3AD203B41FA5}">
                      <a16:colId xmlns:a16="http://schemas.microsoft.com/office/drawing/2014/main" val="3589739953"/>
                    </a:ext>
                  </a:extLst>
                </a:gridCol>
                <a:gridCol w="631450">
                  <a:extLst>
                    <a:ext uri="{9D8B030D-6E8A-4147-A177-3AD203B41FA5}">
                      <a16:colId xmlns:a16="http://schemas.microsoft.com/office/drawing/2014/main" val="691225204"/>
                    </a:ext>
                  </a:extLst>
                </a:gridCol>
                <a:gridCol w="631450">
                  <a:extLst>
                    <a:ext uri="{9D8B030D-6E8A-4147-A177-3AD203B41FA5}">
                      <a16:colId xmlns:a16="http://schemas.microsoft.com/office/drawing/2014/main" val="359639892"/>
                    </a:ext>
                  </a:extLst>
                </a:gridCol>
                <a:gridCol w="631450">
                  <a:extLst>
                    <a:ext uri="{9D8B030D-6E8A-4147-A177-3AD203B41FA5}">
                      <a16:colId xmlns:a16="http://schemas.microsoft.com/office/drawing/2014/main" val="3471135886"/>
                    </a:ext>
                  </a:extLst>
                </a:gridCol>
                <a:gridCol w="631450">
                  <a:extLst>
                    <a:ext uri="{9D8B030D-6E8A-4147-A177-3AD203B41FA5}">
                      <a16:colId xmlns:a16="http://schemas.microsoft.com/office/drawing/2014/main" val="4160260167"/>
                    </a:ext>
                  </a:extLst>
                </a:gridCol>
                <a:gridCol w="631450">
                  <a:extLst>
                    <a:ext uri="{9D8B030D-6E8A-4147-A177-3AD203B41FA5}">
                      <a16:colId xmlns:a16="http://schemas.microsoft.com/office/drawing/2014/main" val="296594532"/>
                    </a:ext>
                  </a:extLst>
                </a:gridCol>
                <a:gridCol w="631450">
                  <a:extLst>
                    <a:ext uri="{9D8B030D-6E8A-4147-A177-3AD203B41FA5}">
                      <a16:colId xmlns:a16="http://schemas.microsoft.com/office/drawing/2014/main" val="2423546695"/>
                    </a:ext>
                  </a:extLst>
                </a:gridCol>
                <a:gridCol w="631450">
                  <a:extLst>
                    <a:ext uri="{9D8B030D-6E8A-4147-A177-3AD203B41FA5}">
                      <a16:colId xmlns:a16="http://schemas.microsoft.com/office/drawing/2014/main" val="2385496207"/>
                    </a:ext>
                  </a:extLst>
                </a:gridCol>
                <a:gridCol w="631450">
                  <a:extLst>
                    <a:ext uri="{9D8B030D-6E8A-4147-A177-3AD203B41FA5}">
                      <a16:colId xmlns:a16="http://schemas.microsoft.com/office/drawing/2014/main" val="3855529088"/>
                    </a:ext>
                  </a:extLst>
                </a:gridCol>
                <a:gridCol w="631450">
                  <a:extLst>
                    <a:ext uri="{9D8B030D-6E8A-4147-A177-3AD203B41FA5}">
                      <a16:colId xmlns:a16="http://schemas.microsoft.com/office/drawing/2014/main" val="2942707326"/>
                    </a:ext>
                  </a:extLst>
                </a:gridCol>
                <a:gridCol w="631450">
                  <a:extLst>
                    <a:ext uri="{9D8B030D-6E8A-4147-A177-3AD203B41FA5}">
                      <a16:colId xmlns:a16="http://schemas.microsoft.com/office/drawing/2014/main" val="4091749302"/>
                    </a:ext>
                  </a:extLst>
                </a:gridCol>
                <a:gridCol w="631450">
                  <a:extLst>
                    <a:ext uri="{9D8B030D-6E8A-4147-A177-3AD203B41FA5}">
                      <a16:colId xmlns:a16="http://schemas.microsoft.com/office/drawing/2014/main" val="216582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Вид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ru-RU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Наружный диаметр и допустимая толщина стенки </a:t>
                      </a:r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</a:t>
                      </a:r>
                      <a:r>
                        <a:rPr lang="ru-RU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мм</a:t>
                      </a:r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450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000" b="1" noProof="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</a:t>
                      </a:r>
                      <a:endParaRPr lang="en-GB" sz="1000" b="1" noProof="0" dirty="0">
                        <a:solidFill>
                          <a:schemeClr val="tx1"/>
                        </a:solidFill>
                        <a:latin typeface="Symbol" panose="05050102010706020507" pitchFamily="18" charset="2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="1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66,7</a:t>
                      </a:r>
                      <a:endParaRPr lang="en-GB" sz="1000" b="1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="1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76,1</a:t>
                      </a:r>
                      <a:endParaRPr lang="en-GB" sz="1000" b="1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="1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88,9</a:t>
                      </a:r>
                      <a:endParaRPr lang="en-GB" sz="1000" b="1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="1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108</a:t>
                      </a:r>
                      <a:endParaRPr lang="en-GB" sz="1000" b="1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932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Отожженные </a:t>
                      </a:r>
                      <a:r>
                        <a:rPr lang="en-GB" sz="1000" b="1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R220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</a:t>
                      </a:r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020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Полутвердые</a:t>
                      </a:r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pl-PL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r"/>
                      <a:r>
                        <a:rPr lang="en-GB" sz="1000" b="1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R250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0,7</a:t>
                      </a:r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– 1,0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0,9 -  </a:t>
                      </a:r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0,9</a:t>
                      </a:r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– 1,</a:t>
                      </a:r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590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Твердые</a:t>
                      </a:r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pl-PL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r"/>
                      <a:r>
                        <a:rPr lang="en-GB" sz="1000" b="1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R280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 – 1,</a:t>
                      </a:r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 – 1,</a:t>
                      </a:r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 – 1,</a:t>
                      </a:r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 – </a:t>
                      </a:r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2,0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 – 2,0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 – 2,0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2,0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 – 2,0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981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30639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Защита от коррозии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BA73603-BE38-4533-9E35-2D720AFB5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25773"/>
            <a:ext cx="81359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Максимальная скорость потока</a:t>
            </a:r>
            <a:r>
              <a:rPr lang="en-GB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GB" sz="1400" b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92F4B2-30CC-4701-ABE5-EFFC31D88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792063"/>
            <a:ext cx="81359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Медь, как мягкий материал, должна быть защищена от абразивного износа, который будет происходить в результате воздействия потока рабочей среды. По этой причине</a:t>
            </a:r>
          </a:p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любые водяные системы должны быть рассчитаны на скорость потока</a:t>
            </a:r>
          </a:p>
          <a:p>
            <a:pPr algn="ctr"/>
            <a:r>
              <a:rPr lang="en-GB" sz="1400" b="1" dirty="0">
                <a:latin typeface="Tahoma" pitchFamily="34" charset="0"/>
              </a:rPr>
              <a:t>v ≤ 1,5 </a:t>
            </a:r>
            <a:r>
              <a:rPr lang="ru-RU" sz="1400" b="1" dirty="0">
                <a:latin typeface="Tahoma" pitchFamily="34" charset="0"/>
              </a:rPr>
              <a:t>м</a:t>
            </a:r>
            <a:r>
              <a:rPr lang="en-GB" sz="1400" b="1" dirty="0">
                <a:latin typeface="Tahoma" pitchFamily="34" charset="0"/>
              </a:rPr>
              <a:t>/</a:t>
            </a:r>
            <a:r>
              <a:rPr lang="ru-RU" sz="1400" b="1" dirty="0">
                <a:latin typeface="Tahoma" pitchFamily="34" charset="0"/>
              </a:rPr>
              <a:t>с</a:t>
            </a:r>
            <a:r>
              <a:rPr lang="en-GB" sz="1400" baseline="30000" dirty="0">
                <a:latin typeface="Tahoma" pitchFamily="34" charset="0"/>
              </a:rPr>
              <a:t>*</a:t>
            </a: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9B7E4BA9-5EE7-46BA-87D7-37A2E7D0F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847387"/>
            <a:ext cx="81359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Tahoma" pitchFamily="34" charset="0"/>
              </a:rPr>
              <a:t>В качестве дополнительной защиты медных элементов необходимо применять фильтры, удерживающие твердые частицы размером более </a:t>
            </a:r>
            <a:r>
              <a:rPr lang="en-GB" sz="1400" b="1" dirty="0">
                <a:latin typeface="Tahoma" pitchFamily="34" charset="0"/>
              </a:rPr>
              <a:t>80 </a:t>
            </a:r>
            <a:r>
              <a:rPr lang="ru-RU" sz="1400" dirty="0">
                <a:latin typeface="Tahoma" pitchFamily="34" charset="0"/>
              </a:rPr>
              <a:t>мкм</a:t>
            </a:r>
            <a:r>
              <a:rPr lang="en-GB" sz="1400" dirty="0">
                <a:latin typeface="Tahoma" pitchFamily="34" charset="0"/>
              </a:rPr>
              <a:t>.</a:t>
            </a: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13C262C2-3912-49EE-8F07-2A694B972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029730"/>
            <a:ext cx="81359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0" dirty="0">
                <a:latin typeface="Tahoma" pitchFamily="34" charset="0"/>
              </a:rPr>
              <a:t>* </a:t>
            </a:r>
            <a:r>
              <a:rPr lang="ru-RU" sz="1400" dirty="0">
                <a:latin typeface="Tahoma" pitchFamily="34" charset="0"/>
              </a:rPr>
              <a:t>В случае систем газоснабжения допускается повышение скорости потока до </a:t>
            </a:r>
            <a:r>
              <a:rPr lang="en-GB" sz="1400" dirty="0">
                <a:latin typeface="Tahoma" pitchFamily="34" charset="0"/>
              </a:rPr>
              <a:t>6,0 </a:t>
            </a:r>
            <a:r>
              <a:rPr lang="ru-RU" sz="1400" dirty="0">
                <a:latin typeface="Tahoma" pitchFamily="34" charset="0"/>
              </a:rPr>
              <a:t>м</a:t>
            </a:r>
            <a:r>
              <a:rPr lang="en-GB" sz="1400" dirty="0">
                <a:latin typeface="Tahoma" pitchFamily="34" charset="0"/>
              </a:rPr>
              <a:t>/</a:t>
            </a:r>
            <a:r>
              <a:rPr lang="ru-RU" sz="1400" dirty="0">
                <a:latin typeface="Tahoma" pitchFamily="34" charset="0"/>
              </a:rPr>
              <a:t>с</a:t>
            </a:r>
            <a:endParaRPr lang="en-GB" sz="1400" b="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129893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243204" y="666750"/>
            <a:ext cx="7987133" cy="285750"/>
          </a:xfr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  <a:latin typeface="MicrogrammaDMedExt" pitchFamily="50" charset="-18"/>
              </a:rPr>
              <a:t>Благодарим за внимание!</a:t>
            </a:r>
            <a:endParaRPr lang="en-GB" sz="280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1219200" y="2335709"/>
            <a:ext cx="6781800" cy="1154162"/>
          </a:xfrm>
        </p:spPr>
        <p:txBody>
          <a:bodyPr/>
          <a:lstStyle/>
          <a:p>
            <a:pPr algn="ctr"/>
            <a:r>
              <a:rPr lang="ru-RU" sz="25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получения дополнительной информации приглашаем на</a:t>
            </a:r>
            <a:r>
              <a:rPr lang="en-GB" sz="25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br>
              <a:rPr lang="en-GB" sz="25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500" b="0" dirty="0">
                <a:solidFill>
                  <a:srgbClr val="4D7DA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www.kan-therm.com</a:t>
            </a:r>
            <a:endParaRPr lang="en-US" sz="2500" b="0" dirty="0">
              <a:solidFill>
                <a:srgbClr val="4D7DA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8043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wewnątrz, wyroby metalowe, siedzi&#10;&#10;Opis wygenerowany przy wysokim poziomie pewności">
            <a:extLst>
              <a:ext uri="{FF2B5EF4-FFF2-40B4-BE49-F238E27FC236}">
                <a16:creationId xmlns:a16="http://schemas.microsoft.com/office/drawing/2014/main" id="{E425A82C-268B-4836-8C6C-332E171528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28"/>
          <a:stretch/>
        </p:blipFill>
        <p:spPr>
          <a:xfrm>
            <a:off x="6226308" y="2248865"/>
            <a:ext cx="2536692" cy="1941171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Фитинги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81A52B8-6A16-4BCD-BAC6-D62C85FB7CB1}"/>
              </a:ext>
            </a:extLst>
          </p:cNvPr>
          <p:cNvSpPr txBox="1">
            <a:spLocks/>
          </p:cNvSpPr>
          <p:nvPr/>
        </p:nvSpPr>
        <p:spPr>
          <a:xfrm>
            <a:off x="381000" y="1355527"/>
            <a:ext cx="7837714" cy="911423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Фитинги Системы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KAN-</a:t>
            </a:r>
            <a:r>
              <a:rPr lang="en-GB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therm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Copper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изготавливаются из меди 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CU-DHP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CW024A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из латуни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CW617N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бронзы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CC499K 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зависимости от типа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Элементы соединяются при помощи техники радиальной опрессовки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" name="Obraz 2" descr="Obraz zawierający niebo, teleskop&#10;&#10;Opis wygenerowany przy wysokim poziomie pewności">
            <a:extLst>
              <a:ext uri="{FF2B5EF4-FFF2-40B4-BE49-F238E27FC236}">
                <a16:creationId xmlns:a16="http://schemas.microsoft.com/office/drawing/2014/main" id="{1392CBBE-DC46-4089-9FFE-54230EC353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t="6476" r="13647" b="6091"/>
          <a:stretch/>
        </p:blipFill>
        <p:spPr>
          <a:xfrm>
            <a:off x="457200" y="2383180"/>
            <a:ext cx="2365488" cy="1774116"/>
          </a:xfrm>
          <a:prstGeom prst="rect">
            <a:avLst/>
          </a:prstGeom>
        </p:spPr>
      </p:pic>
      <p:pic>
        <p:nvPicPr>
          <p:cNvPr id="10" name="Obraz 9" descr="Obraz zawierający wewnątrz, obiekt&#10;&#10;Opis wygenerowany przy wysokim poziomie pewności">
            <a:extLst>
              <a:ext uri="{FF2B5EF4-FFF2-40B4-BE49-F238E27FC236}">
                <a16:creationId xmlns:a16="http://schemas.microsoft.com/office/drawing/2014/main" id="{226282A7-728F-4D61-A3B2-D1345B3569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t="21886" r="10284" b="8679"/>
          <a:stretch/>
        </p:blipFill>
        <p:spPr>
          <a:xfrm>
            <a:off x="3200400" y="2480895"/>
            <a:ext cx="2859334" cy="163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6975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Уплотнительные прокладки типа </a:t>
            </a:r>
            <a:r>
              <a:rPr lang="en-GB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O-ring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b="5486"/>
          <a:stretch/>
        </p:blipFill>
        <p:spPr>
          <a:xfrm>
            <a:off x="5562600" y="1443395"/>
            <a:ext cx="2665723" cy="3033356"/>
          </a:xfrm>
          <a:prstGeom prst="rect">
            <a:avLst/>
          </a:prstGeom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C519DFA-BD7C-45B3-A0AB-69DF7299BF86}"/>
              </a:ext>
            </a:extLst>
          </p:cNvPr>
          <p:cNvSpPr txBox="1">
            <a:spLocks/>
          </p:cNvSpPr>
          <p:nvPr/>
        </p:nvSpPr>
        <p:spPr>
          <a:xfrm>
            <a:off x="381000" y="1355527"/>
            <a:ext cx="7086600" cy="1140023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Фитинги стандартно оснащены уплотнительными прокладками типа 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O-ring 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EPDM.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Существует возможность замены их на 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O-ring 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FPM.</a:t>
            </a:r>
          </a:p>
          <a:p>
            <a:pPr marL="0" indent="0">
              <a:buNone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Фитинги для систем газоснабжения изначально оснащены </a:t>
            </a:r>
            <a:b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желтыми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прокладками типа 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O-ring 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NBR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не подлежат замене.</a:t>
            </a:r>
            <a:endParaRPr lang="en-GB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az 3" descr="Obraz zawierający wewnątrz, siedzi&#10;&#10;Opis wygenerowany przy wysokim poziomie pewności">
            <a:extLst>
              <a:ext uri="{FF2B5EF4-FFF2-40B4-BE49-F238E27FC236}">
                <a16:creationId xmlns:a16="http://schemas.microsoft.com/office/drawing/2014/main" id="{B5538E95-249D-430A-830D-77DE768FE6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18662" r="52961" b="11481"/>
          <a:stretch/>
        </p:blipFill>
        <p:spPr>
          <a:xfrm>
            <a:off x="1978536" y="2525210"/>
            <a:ext cx="1793364" cy="192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1748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Уплотнительные прокладки типа </a:t>
            </a:r>
            <a:r>
              <a:rPr lang="en-GB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O-ring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3A5734E-7E7F-4440-8610-A3CD124C8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327748"/>
              </p:ext>
            </p:extLst>
          </p:nvPr>
        </p:nvGraphicFramePr>
        <p:xfrm>
          <a:off x="685800" y="1581150"/>
          <a:ext cx="7924800" cy="2771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582">
                  <a:extLst>
                    <a:ext uri="{9D8B030D-6E8A-4147-A177-3AD203B41FA5}">
                      <a16:colId xmlns:a16="http://schemas.microsoft.com/office/drawing/2014/main" val="2546650189"/>
                    </a:ext>
                  </a:extLst>
                </a:gridCol>
                <a:gridCol w="880533">
                  <a:extLst>
                    <a:ext uri="{9D8B030D-6E8A-4147-A177-3AD203B41FA5}">
                      <a16:colId xmlns:a16="http://schemas.microsoft.com/office/drawing/2014/main" val="4053511848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1653917657"/>
                    </a:ext>
                  </a:extLst>
                </a:gridCol>
                <a:gridCol w="3442085">
                  <a:extLst>
                    <a:ext uri="{9D8B030D-6E8A-4147-A177-3AD203B41FA5}">
                      <a16:colId xmlns:a16="http://schemas.microsoft.com/office/drawing/2014/main" val="3427898707"/>
                    </a:ext>
                  </a:extLst>
                </a:gridCol>
              </a:tblGrid>
              <a:tr h="268780">
                <a:tc gridSpan="2">
                  <a:txBody>
                    <a:bodyPr/>
                    <a:lstStyle/>
                    <a:p>
                      <a:r>
                        <a:rPr lang="pl-PL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O-ring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Рабочие параметры 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Область применения</a:t>
                      </a:r>
                      <a:endParaRPr lang="en-GB" sz="10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197939"/>
                  </a:ext>
                </a:extLst>
              </a:tr>
              <a:tr h="798020">
                <a:tc>
                  <a:txBody>
                    <a:bodyPr/>
                    <a:lstStyle/>
                    <a:p>
                      <a:endParaRPr lang="en-GB" sz="1000" noProof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EPDM (</a:t>
                      </a:r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черный)</a:t>
                      </a:r>
                      <a:endParaRPr lang="en-GB" sz="1000" noProof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Рабочая температура 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-20 ÷ +110 °C</a:t>
                      </a:r>
                    </a:p>
                    <a:p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Макс. температура</a:t>
                      </a:r>
                      <a:r>
                        <a:rPr lang="pl-PL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+13</a:t>
                      </a:r>
                      <a:r>
                        <a:rPr lang="pl-PL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°C </a:t>
                      </a:r>
                      <a:endParaRPr lang="pl-PL" sz="1000" noProof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Макс. рабочее давление</a:t>
                      </a:r>
                      <a:r>
                        <a:rPr lang="pl-PL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 </a:t>
                      </a:r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бар</a:t>
                      </a:r>
                      <a:endParaRPr lang="en-GB" sz="1000" noProof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Системы отопления, на водяном пару 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(max 0,5 </a:t>
                      </a:r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бар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ru-RU" sz="10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питьевого водоснабжения, система для подготовленной воды, система охлаждения с гликолем до 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35%, </a:t>
                      </a:r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системы сжатого воздуха и инертного газа класса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 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</a:t>
                      </a:r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 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</a:t>
                      </a:r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соотв. 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ISO 8573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6707658"/>
                  </a:ext>
                </a:extLst>
              </a:tr>
              <a:tr h="909636">
                <a:tc>
                  <a:txBody>
                    <a:bodyPr/>
                    <a:lstStyle/>
                    <a:p>
                      <a:endParaRPr lang="en-GB" sz="1000" noProof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FPM (</a:t>
                      </a:r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зеленый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Рабочая температура 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-20 ÷ +180 °C</a:t>
                      </a:r>
                    </a:p>
                    <a:p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Макс. температура</a:t>
                      </a:r>
                      <a:r>
                        <a:rPr lang="pl-PL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+230 °C </a:t>
                      </a:r>
                      <a:endParaRPr lang="pl-PL" sz="1000" noProof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Макс. рабочее давление</a:t>
                      </a:r>
                      <a:r>
                        <a:rPr lang="pl-PL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 </a:t>
                      </a:r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бар</a:t>
                      </a:r>
                      <a:endParaRPr lang="en-GB" sz="1000" noProof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Солнечные системы, системы с гликолем до 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50%, </a:t>
                      </a:r>
                      <a:r>
                        <a:rPr lang="ru-RU" sz="10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жидкое топливо, моторное топливо, масла и смазка, вакуум (мин. 0,8 бар), сжатый воздух и инертные газы класса от 1 до 6 в соотв. ISO 8573. Не подходят для чистой горячей воды (выше 60 °C)</a:t>
                      </a:r>
                      <a:endParaRPr lang="en-GB" sz="1000" noProof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032362"/>
                  </a:ext>
                </a:extLst>
              </a:tr>
              <a:tr h="739952">
                <a:tc>
                  <a:txBody>
                    <a:bodyPr/>
                    <a:lstStyle/>
                    <a:p>
                      <a:endParaRPr lang="en-GB" sz="1000" noProof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NBR (</a:t>
                      </a:r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желтый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Рабочая температура 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-20 ÷ +70 °C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Макс. рабочее давление</a:t>
                      </a:r>
                      <a:r>
                        <a:rPr lang="pl-PL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</a:t>
                      </a:r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бар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</a:t>
                      </a:r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внутри и снаружи зданий над грунтом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  <a:p>
                      <a:endParaRPr lang="en-GB" sz="1000" noProof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Природный и сжиженный газ (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LPG</a:t>
                      </a:r>
                      <a:r>
                        <a:rPr lang="ru-RU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***</a:t>
                      </a:r>
                    </a:p>
                    <a:p>
                      <a:r>
                        <a:rPr lang="ru-RU" sz="10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вакуум (мин. 0,8 бар), сжатый воздух и инертные газы класса от 1 до 6 в соотв. </a:t>
                      </a:r>
                      <a:r>
                        <a:rPr lang="en-GB" sz="1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ISO 8573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1068612"/>
                  </a:ext>
                </a:extLst>
              </a:tr>
            </a:tbl>
          </a:graphicData>
        </a:graphic>
      </p:graphicFrame>
      <p:pic>
        <p:nvPicPr>
          <p:cNvPr id="4" name="Obraz 3" descr="Obraz zawierający obiekt&#10;&#10;Opis wygenerowany przy bardzo wysokim poziomie pewności">
            <a:extLst>
              <a:ext uri="{FF2B5EF4-FFF2-40B4-BE49-F238E27FC236}">
                <a16:creationId xmlns:a16="http://schemas.microsoft.com/office/drawing/2014/main" id="{AEAD8DC3-FC9E-44CE-97CC-D7FF94D8D5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6355" r="4430" b="4285"/>
          <a:stretch/>
        </p:blipFill>
        <p:spPr>
          <a:xfrm>
            <a:off x="826625" y="1907600"/>
            <a:ext cx="665272" cy="650219"/>
          </a:xfrm>
          <a:prstGeom prst="rect">
            <a:avLst/>
          </a:prstGeom>
        </p:spPr>
      </p:pic>
      <p:pic>
        <p:nvPicPr>
          <p:cNvPr id="8" name="Obraz 7" descr="Obraz zawierający wewnątrz&#10;&#10;Opis wygenerowany przy wysokim poziomie pewności">
            <a:extLst>
              <a:ext uri="{FF2B5EF4-FFF2-40B4-BE49-F238E27FC236}">
                <a16:creationId xmlns:a16="http://schemas.microsoft.com/office/drawing/2014/main" id="{B6BCB348-E2C0-4358-BEAC-B8EA06F6DE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t="12393" r="12026" b="9464"/>
          <a:stretch/>
        </p:blipFill>
        <p:spPr>
          <a:xfrm>
            <a:off x="826625" y="2770275"/>
            <a:ext cx="665272" cy="63967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8DF9384-74A0-4D69-95B3-9BD2D50BE6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9215" r="11018" b="15490"/>
          <a:stretch/>
        </p:blipFill>
        <p:spPr>
          <a:xfrm>
            <a:off x="854461" y="3638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1388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Функция контролируемой утечки</a:t>
            </a:r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LBP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8F2C061-E048-4986-8748-08AA05F23453}"/>
              </a:ext>
            </a:extLst>
          </p:cNvPr>
          <p:cNvSpPr txBox="1">
            <a:spLocks/>
          </p:cNvSpPr>
          <p:nvPr/>
        </p:nvSpPr>
        <p:spPr>
          <a:xfrm>
            <a:off x="381000" y="1701080"/>
            <a:ext cx="4648200" cy="2547070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фитинги имеют функцию контролируемой утечки</a:t>
            </a:r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LBP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(Leak Before Press).</a:t>
            </a:r>
            <a:endParaRPr lang="pl-PL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pl-PL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LBP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реализуется через соответствующую конструкцию фитинга (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овализация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гнезда фитинга). </a:t>
            </a:r>
            <a:b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Если соединение, например, забыли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опрессовать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то жидкость может свободно вытекать между щелями.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опрессовки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фитинг деформируется и уплотнительная прокладка 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O-ring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прижимается к стенке трубы. В результате получается полностью герметичное соединение.</a:t>
            </a:r>
            <a:endParaRPr lang="en-GB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D134846-0AE6-46E7-A043-A98584285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780" y="1876546"/>
            <a:ext cx="3552283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2200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Техника соединений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791940F-2868-4F21-847D-7F6585FA5CA9}"/>
              </a:ext>
            </a:extLst>
          </p:cNvPr>
          <p:cNvSpPr txBox="1">
            <a:spLocks/>
          </p:cNvSpPr>
          <p:nvPr/>
        </p:nvSpPr>
        <p:spPr>
          <a:xfrm>
            <a:off x="381000" y="1355527"/>
            <a:ext cx="7772400" cy="1828800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соединений базируется на технике радиальной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опрессовки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 профилем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”.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39339333-CBD2-4B4F-A026-0D4F08F72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150" y="3132951"/>
            <a:ext cx="230505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Соединение перед </a:t>
            </a:r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683B09F6-4725-445B-8FD6-102035F6A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105150"/>
            <a:ext cx="230505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после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опрессовки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DEEEAC4-54FA-4D16-9681-967FBCDD7D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r="9347"/>
          <a:stretch/>
        </p:blipFill>
        <p:spPr>
          <a:xfrm>
            <a:off x="3962400" y="1733550"/>
            <a:ext cx="3096344" cy="28484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564108B-8910-4CB4-98F5-6DA045AB84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r="9380"/>
          <a:stretch/>
        </p:blipFill>
        <p:spPr>
          <a:xfrm>
            <a:off x="685800" y="1757933"/>
            <a:ext cx="3096345" cy="279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1621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1000" y="590550"/>
            <a:ext cx="6781800" cy="369332"/>
          </a:xfrm>
        </p:spPr>
        <p:txBody>
          <a:bodyPr/>
          <a:lstStyle/>
          <a:p>
            <a:r>
              <a:rPr lang="en-GB" sz="2400" b="0" dirty="0">
                <a:latin typeface="MicrogrammaDMedExt" pitchFamily="50" charset="-18"/>
              </a:rPr>
              <a:t>KAN-</a:t>
            </a:r>
            <a:r>
              <a:rPr lang="en-GB" sz="2400" b="0" dirty="0" err="1">
                <a:latin typeface="MicrogrammaDMedExt" pitchFamily="50" charset="-18"/>
              </a:rPr>
              <a:t>therm</a:t>
            </a:r>
            <a:r>
              <a:rPr lang="en-GB" sz="2400" b="0" dirty="0">
                <a:latin typeface="MicrogrammaDMedExt" pitchFamily="50" charset="-18"/>
              </a:rPr>
              <a:t> Copper</a:t>
            </a:r>
            <a:endParaRPr lang="en-GB" sz="2400" b="0" dirty="0">
              <a:solidFill>
                <a:schemeClr val="tx1"/>
              </a:solidFill>
              <a:latin typeface="MicrogrammaDMedExt" pitchFamily="50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1000" y="104775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Техника соединений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791940F-2868-4F21-847D-7F6585FA5CA9}"/>
              </a:ext>
            </a:extLst>
          </p:cNvPr>
          <p:cNvSpPr txBox="1">
            <a:spLocks/>
          </p:cNvSpPr>
          <p:nvPr/>
        </p:nvSpPr>
        <p:spPr>
          <a:xfrm>
            <a:off x="381000" y="1355527"/>
            <a:ext cx="7772400" cy="395645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Сечение соединения с профилем 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зависимости от типа пресс-клещей:</a:t>
            </a:r>
            <a:endParaRPr lang="en-GB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F1FF55AE-9622-4C08-BEF6-FCCE18BA2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814" y="1751172"/>
            <a:ext cx="2334986" cy="237763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4F7B000-61B6-4516-8350-9E4B847C1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386" y="1751172"/>
            <a:ext cx="2348793" cy="2218305"/>
          </a:xfrm>
          <a:prstGeom prst="rect">
            <a:avLst/>
          </a:prstGeom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205198E7-C104-4ED3-B1E8-B2711FA99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093744"/>
            <a:ext cx="21336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Пресс-клещи двудольные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FDB0D19D-BC0B-4C9E-8633-D0E5C88B3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634" y="4128806"/>
            <a:ext cx="2220296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Пресс-клещи в виде </a:t>
            </a:r>
            <a:br>
              <a:rPr lang="pl-PL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кольца /пресс-кольцо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01245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Light Version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7E290AD4E49B41B1D0C6CF183823DF" ma:contentTypeVersion="10" ma:contentTypeDescription="Utwórz nowy dokument." ma:contentTypeScope="" ma:versionID="7dca7674cb8ef66d0d393730e5373aaa">
  <xsd:schema xmlns:xsd="http://www.w3.org/2001/XMLSchema" xmlns:xs="http://www.w3.org/2001/XMLSchema" xmlns:p="http://schemas.microsoft.com/office/2006/metadata/properties" xmlns:ns2="eb42f31e-33a2-4230-ae95-134dd279380b" xmlns:ns3="5f5c4eb9-254e-4636-bad0-5ca5b7c0d156" targetNamespace="http://schemas.microsoft.com/office/2006/metadata/properties" ma:root="true" ma:fieldsID="f82d172ea3f0fa7b1d5088833d21064a" ns2:_="" ns3:_="">
    <xsd:import namespace="eb42f31e-33a2-4230-ae95-134dd279380b"/>
    <xsd:import namespace="5f5c4eb9-254e-4636-bad0-5ca5b7c0d15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2f31e-33a2-4230-ae95-134dd279380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rtość identyfikatora dokumentu" ma:description="Wartość identyfikatora dokumentu przypisanego do tego elementu." ma:internalName="_dlc_DocId" ma:readOnly="true">
      <xsd:simpleType>
        <xsd:restriction base="dms:Text"/>
      </xsd:simpleType>
    </xsd:element>
    <xsd:element name="_dlc_DocIdUrl" ma:index="9" nillable="true" ma:displayName="Identyfikator dokumentu" ma:description="Łącze stałe do tego dokumentu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5c4eb9-254e-4636-bad0-5ca5b7c0d1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b42f31e-33a2-4230-ae95-134dd279380b">5A7DW46FHKDX-1465605629-1112</_dlc_DocId>
    <_dlc_DocIdUrl xmlns="eb42f31e-33a2-4230-ae95-134dd279380b">
      <Url>https://kancloud.sharepoint.com/sites/Common/TECHNICAL_DOCUMENTATION/_layouts/15/DocIdRedir.aspx?ID=5A7DW46FHKDX-1465605629-1112</Url>
      <Description>5A7DW46FHKDX-1465605629-1112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8D4233-C42B-4B69-9E0C-DAC9938CF9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42f31e-33a2-4230-ae95-134dd279380b"/>
    <ds:schemaRef ds:uri="5f5c4eb9-254e-4636-bad0-5ca5b7c0d1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B14739-E887-4785-AA8F-D6F0DADB2E6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619453A-C9CC-4DA8-9C6F-BF342B30B427}">
  <ds:schemaRefs>
    <ds:schemaRef ds:uri="http://schemas.microsoft.com/office/2006/metadata/properties"/>
    <ds:schemaRef ds:uri="http://schemas.microsoft.com/office/infopath/2007/PartnerControls"/>
    <ds:schemaRef ds:uri="eb42f31e-33a2-4230-ae95-134dd279380b"/>
  </ds:schemaRefs>
</ds:datastoreItem>
</file>

<file path=customXml/itemProps4.xml><?xml version="1.0" encoding="utf-8"?>
<ds:datastoreItem xmlns:ds="http://schemas.openxmlformats.org/officeDocument/2006/customXml" ds:itemID="{70CA81D4-D3BE-486A-AF62-9B1E055AB5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31145</TotalTime>
  <Words>1751</Words>
  <Application>Microsoft Office PowerPoint</Application>
  <PresentationFormat>Экран (16:9)</PresentationFormat>
  <Paragraphs>314</Paragraphs>
  <Slides>31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2" baseType="lpstr">
      <vt:lpstr>MicrogrammaDBolExt</vt:lpstr>
      <vt:lpstr>Symbol</vt:lpstr>
      <vt:lpstr>Arial</vt:lpstr>
      <vt:lpstr>Wingdings</vt:lpstr>
      <vt:lpstr>Tahoma</vt:lpstr>
      <vt:lpstr>Swis721LtEU</vt:lpstr>
      <vt:lpstr>Calibri</vt:lpstr>
      <vt:lpstr>TimesNewRomanPS-BoldItalicMT</vt:lpstr>
      <vt:lpstr>MicrogrammaDMedExt</vt:lpstr>
      <vt:lpstr>Cambria Math</vt:lpstr>
      <vt:lpstr>Light Version</vt:lpstr>
      <vt:lpstr>System 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KAN-therm Copper</vt:lpstr>
      <vt:lpstr>Для получения дополнительной информации приглашаем на: www.kan-therm.com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Rogue</dc:creator>
  <cp:lastModifiedBy>Kopylchak Stepan</cp:lastModifiedBy>
  <cp:revision>1341</cp:revision>
  <dcterms:created xsi:type="dcterms:W3CDTF">2013-04-14T10:12:28Z</dcterms:created>
  <dcterms:modified xsi:type="dcterms:W3CDTF">2020-03-19T13:42:06Z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0x010100A17E290AD4E49B41B1D0C6CF183823DF</vt:lpwstr>
  </property>
  <property fmtid="{D5CDD505-2E9C-101B-9397-08002B2CF9AE}" pid="3" name="_dlc_DocIdItemGuid">
    <vt:lpwstr>d7ea8ac9-68e4-4728-863c-b61d19c87608</vt:lpwstr>
  </property>
  <property fmtid="{D5CDD505-2E9C-101B-9397-08002B2CF9AE}" pid="4" name="MSIP_Label_e8dcc345-6518-436a-83ca-11f6bff611fc_Enabled">
    <vt:lpwstr>True</vt:lpwstr>
  </property>
  <property fmtid="{D5CDD505-2E9C-101B-9397-08002B2CF9AE}" pid="5" name="MSIP_Label_e8dcc345-6518-436a-83ca-11f6bff611fc_SiteId">
    <vt:lpwstr>e49c5dfa-105b-40d1-80c6-04409c675e92</vt:lpwstr>
  </property>
  <property fmtid="{D5CDD505-2E9C-101B-9397-08002B2CF9AE}" pid="6" name="MSIP_Label_e8dcc345-6518-436a-83ca-11f6bff611fc_Owner">
    <vt:lpwstr>skopylchak@kan-therm.com</vt:lpwstr>
  </property>
  <property fmtid="{D5CDD505-2E9C-101B-9397-08002B2CF9AE}" pid="7" name="MSIP_Label_e8dcc345-6518-436a-83ca-11f6bff611fc_SetDate">
    <vt:lpwstr>2020-03-19T13:41:54.3603653Z</vt:lpwstr>
  </property>
  <property fmtid="{D5CDD505-2E9C-101B-9397-08002B2CF9AE}" pid="8" name="MSIP_Label_e8dcc345-6518-436a-83ca-11f6bff611fc_Name">
    <vt:lpwstr>PUBLIC</vt:lpwstr>
  </property>
  <property fmtid="{D5CDD505-2E9C-101B-9397-08002B2CF9AE}" pid="9" name="MSIP_Label_e8dcc345-6518-436a-83ca-11f6bff611fc_Application">
    <vt:lpwstr>Microsoft Azure Information Protection</vt:lpwstr>
  </property>
  <property fmtid="{D5CDD505-2E9C-101B-9397-08002B2CF9AE}" pid="10" name="MSIP_Label_e8dcc345-6518-436a-83ca-11f6bff611fc_ActionId">
    <vt:lpwstr>c777d3b5-546e-40e9-a9f9-bab2c37ef541</vt:lpwstr>
  </property>
  <property fmtid="{D5CDD505-2E9C-101B-9397-08002B2CF9AE}" pid="11" name="MSIP_Label_e8dcc345-6518-436a-83ca-11f6bff611fc_Extended_MSFT_Method">
    <vt:lpwstr>Manual</vt:lpwstr>
  </property>
  <property fmtid="{D5CDD505-2E9C-101B-9397-08002B2CF9AE}" pid="12" name="Sensitivity">
    <vt:lpwstr>PUBLIC</vt:lpwstr>
  </property>
</Properties>
</file>